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media/image2.jpeg" ContentType="image/jpeg"/>
  <Override PartName="/ppt/media/image3.jpeg" ContentType="image/jpeg"/>
  <Override PartName="/ppt/theme/theme2.xml" ContentType="application/vnd.openxmlformats-officedocument.theme+xml"/>
  <Override PartName="/ppt/media/image4.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EEEEE"/>
        </a:solidFill>
        <a:effectLst/>
        <a:uFillTx/>
        <a:latin typeface="Helvetica Neue Bold Condensed"/>
        <a:ea typeface="Helvetica Neue Bold Condensed"/>
        <a:cs typeface="Helvetica Neue Bold Condensed"/>
        <a:sym typeface="Helvetica Neue Bold Condensed"/>
      </a:defRPr>
    </a:lvl1pPr>
    <a:lvl2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EEEEE"/>
        </a:solidFill>
        <a:effectLst/>
        <a:uFillTx/>
        <a:latin typeface="Helvetica Neue Bold Condensed"/>
        <a:ea typeface="Helvetica Neue Bold Condensed"/>
        <a:cs typeface="Helvetica Neue Bold Condensed"/>
        <a:sym typeface="Helvetica Neue Bold Condensed"/>
      </a:defRPr>
    </a:lvl2pPr>
    <a:lvl3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EEEEE"/>
        </a:solidFill>
        <a:effectLst/>
        <a:uFillTx/>
        <a:latin typeface="Helvetica Neue Bold Condensed"/>
        <a:ea typeface="Helvetica Neue Bold Condensed"/>
        <a:cs typeface="Helvetica Neue Bold Condensed"/>
        <a:sym typeface="Helvetica Neue Bold Condensed"/>
      </a:defRPr>
    </a:lvl3pPr>
    <a:lvl4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EEEEE"/>
        </a:solidFill>
        <a:effectLst/>
        <a:uFillTx/>
        <a:latin typeface="Helvetica Neue Bold Condensed"/>
        <a:ea typeface="Helvetica Neue Bold Condensed"/>
        <a:cs typeface="Helvetica Neue Bold Condensed"/>
        <a:sym typeface="Helvetica Neue Bold Condensed"/>
      </a:defRPr>
    </a:lvl4pPr>
    <a:lvl5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EEEEE"/>
        </a:solidFill>
        <a:effectLst/>
        <a:uFillTx/>
        <a:latin typeface="Helvetica Neue Bold Condensed"/>
        <a:ea typeface="Helvetica Neue Bold Condensed"/>
        <a:cs typeface="Helvetica Neue Bold Condensed"/>
        <a:sym typeface="Helvetica Neue Bold Condensed"/>
      </a:defRPr>
    </a:lvl5pPr>
    <a:lvl6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EEEEE"/>
        </a:solidFill>
        <a:effectLst/>
        <a:uFillTx/>
        <a:latin typeface="Helvetica Neue Bold Condensed"/>
        <a:ea typeface="Helvetica Neue Bold Condensed"/>
        <a:cs typeface="Helvetica Neue Bold Condensed"/>
        <a:sym typeface="Helvetica Neue Bold Condensed"/>
      </a:defRPr>
    </a:lvl6pPr>
    <a:lvl7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EEEEE"/>
        </a:solidFill>
        <a:effectLst/>
        <a:uFillTx/>
        <a:latin typeface="Helvetica Neue Bold Condensed"/>
        <a:ea typeface="Helvetica Neue Bold Condensed"/>
        <a:cs typeface="Helvetica Neue Bold Condensed"/>
        <a:sym typeface="Helvetica Neue Bold Condensed"/>
      </a:defRPr>
    </a:lvl7pPr>
    <a:lvl8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EEEEE"/>
        </a:solidFill>
        <a:effectLst/>
        <a:uFillTx/>
        <a:latin typeface="Helvetica Neue Bold Condensed"/>
        <a:ea typeface="Helvetica Neue Bold Condensed"/>
        <a:cs typeface="Helvetica Neue Bold Condensed"/>
        <a:sym typeface="Helvetica Neue Bold Condensed"/>
      </a:defRPr>
    </a:lvl8pPr>
    <a:lvl9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EEEEE"/>
        </a:solidFill>
        <a:effectLst/>
        <a:uFillTx/>
        <a:latin typeface="Helvetica Neue Bold Condensed"/>
        <a:ea typeface="Helvetica Neue Bold Condensed"/>
        <a:cs typeface="Helvetica Neue Bold Condensed"/>
        <a:sym typeface="Helvetica Neue Bold Condensed"/>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ff">
        <a:font>
          <a:latin typeface="Helvetica Neue Bold Condensed"/>
          <a:ea typeface="Helvetica Neue Bold Condensed"/>
          <a:cs typeface="Helvetica Neue Bold Condensed"/>
        </a:font>
        <a:srgbClr val="2D2D2D"/>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4D7"/>
          </a:solidFill>
        </a:fill>
      </a:tcStyle>
    </a:wholeTbl>
    <a:band2H>
      <a:tcTxStyle b="def" i="def"/>
      <a:tcStyle>
        <a:tcBdr/>
        <a:fill>
          <a:solidFill>
            <a:srgbClr val="DDDBCF"/>
          </a:solidFill>
        </a:fill>
      </a:tcStyle>
    </a:band2H>
    <a:firstCol>
      <a:tcTxStyle b="on" i="off">
        <a:font>
          <a:latin typeface="Helvetica Neue Bold Condensed"/>
          <a:ea typeface="Helvetica Neue Bold Condensed"/>
          <a:cs typeface="Helvetica Neue Bold Condensed"/>
        </a:font>
        <a:srgbClr val="2D2D2D"/>
      </a:tcTxStyle>
      <a:tcStyle>
        <a:tcBdr>
          <a:left>
            <a:ln w="12700" cap="flat">
              <a:noFill/>
              <a:miter lim="400000"/>
            </a:ln>
          </a:left>
          <a:right>
            <a:ln w="25400" cap="flat">
              <a:solidFill>
                <a:srgbClr val="AC9C88"/>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D6D4C8"/>
          </a:solidFill>
        </a:fill>
      </a:tcStyle>
    </a:firstCol>
    <a:lastRow>
      <a:tcTxStyle b="on" i="off">
        <a:font>
          <a:latin typeface="Helvetica Neue Bold Condensed"/>
          <a:ea typeface="Helvetica Neue Bold Condensed"/>
          <a:cs typeface="Helvetica Neue Bold Condensed"/>
        </a:font>
        <a:srgbClr val="2D2D2D"/>
      </a:tcTxStyle>
      <a:tcStyle>
        <a:tcBdr>
          <a:left>
            <a:ln w="12700" cap="flat">
              <a:noFill/>
              <a:miter lim="400000"/>
            </a:ln>
          </a:left>
          <a:right>
            <a:ln w="12700" cap="flat">
              <a:noFill/>
              <a:miter lim="400000"/>
            </a:ln>
          </a:right>
          <a:top>
            <a:ln w="25400" cap="flat">
              <a:solidFill>
                <a:srgbClr val="878889"/>
              </a:solidFill>
              <a:prstDash val="solid"/>
              <a:miter lim="400000"/>
            </a:ln>
          </a:top>
          <a:bottom>
            <a:ln w="12700" cap="flat">
              <a:noFill/>
              <a:miter lim="400000"/>
            </a:ln>
          </a:bottom>
          <a:insideH>
            <a:ln w="12700" cap="flat">
              <a:solidFill>
                <a:srgbClr val="878889"/>
              </a:solidFill>
              <a:prstDash val="solid"/>
              <a:miter lim="400000"/>
            </a:ln>
          </a:insideH>
          <a:insideV>
            <a:ln w="12700" cap="flat">
              <a:noFill/>
              <a:miter lim="400000"/>
            </a:ln>
          </a:insideV>
        </a:tcBdr>
        <a:fill>
          <a:solidFill>
            <a:srgbClr val="BDBDBD"/>
          </a:solidFill>
        </a:fill>
      </a:tcStyle>
    </a:lastRow>
    <a:firstRow>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12700" cap="flat">
              <a:noFill/>
              <a:miter lim="400000"/>
            </a:ln>
          </a:right>
          <a:top>
            <a:ln w="12700" cap="flat">
              <a:noFill/>
              <a:miter lim="400000"/>
            </a:ln>
          </a:top>
          <a:bottom>
            <a:ln w="25400" cap="flat">
              <a:solidFill>
                <a:srgbClr val="8F2817"/>
              </a:solidFill>
              <a:prstDash val="solid"/>
              <a:miter lim="400000"/>
            </a:ln>
          </a:bottom>
          <a:insideH>
            <a:ln w="12700" cap="flat">
              <a:solidFill>
                <a:srgbClr val="8F2817"/>
              </a:solidFill>
              <a:prstDash val="solid"/>
              <a:miter lim="400000"/>
            </a:ln>
          </a:insideH>
          <a:insideV>
            <a:ln w="12700" cap="flat">
              <a:noFill/>
              <a:miter lim="400000"/>
            </a:ln>
          </a:insideV>
        </a:tcBdr>
        <a:fill>
          <a:solidFill>
            <a:srgbClr val="B8341D"/>
          </a:solidFill>
        </a:fill>
      </a:tcStyle>
    </a:firstRow>
  </a:tblStyle>
  <a:tblStyle styleId="{C7B018BB-80A7-4F77-B60F-C8B233D01FF8}" styleName="">
    <a:tblBg/>
    <a:wholeTbl>
      <a:tcTxStyle b="on" i="off">
        <a:font>
          <a:latin typeface="Helvetica Neue Bold Condensed"/>
          <a:ea typeface="Helvetica Neue Bold Condensed"/>
          <a:cs typeface="Helvetica Neue Bold Condensed"/>
        </a:font>
        <a:srgbClr val="2D2D2D"/>
      </a:tcTxStyle>
      <a:tcStyle>
        <a:tcBdr>
          <a:left>
            <a:ln w="12700" cap="flat">
              <a:noFill/>
              <a:miter lim="400000"/>
            </a:ln>
          </a:left>
          <a:right>
            <a:ln w="12700" cap="flat">
              <a:noFill/>
              <a:miter lim="400000"/>
            </a:ln>
          </a:right>
          <a:top>
            <a:ln w="12700" cap="flat">
              <a:solidFill>
                <a:srgbClr val="AC9C88"/>
              </a:solidFill>
              <a:prstDash val="solid"/>
              <a:miter lim="400000"/>
            </a:ln>
          </a:top>
          <a:bottom>
            <a:ln w="12700" cap="flat">
              <a:solidFill>
                <a:srgbClr val="AC9C88"/>
              </a:solidFill>
              <a:prstDash val="solid"/>
              <a:miter lim="400000"/>
            </a:ln>
          </a:bottom>
          <a:insideH>
            <a:ln w="12700" cap="flat">
              <a:solidFill>
                <a:srgbClr val="AC9C88"/>
              </a:solidFill>
              <a:prstDash val="solid"/>
              <a:miter lim="400000"/>
            </a:ln>
          </a:insideH>
          <a:insideV>
            <a:ln w="12700" cap="flat">
              <a:noFill/>
              <a:miter lim="400000"/>
            </a:ln>
          </a:insideV>
        </a:tcBdr>
        <a:fill>
          <a:solidFill>
            <a:srgbClr val="F0EEE0"/>
          </a:solidFill>
        </a:fill>
      </a:tcStyle>
    </a:wholeTbl>
    <a:band2H>
      <a:tcTxStyle b="def" i="def"/>
      <a:tcStyle>
        <a:tcBdr/>
        <a:fill>
          <a:solidFill>
            <a:srgbClr val="F0EEE0">
              <a:alpha val="93000"/>
            </a:srgbClr>
          </a:solidFill>
        </a:fill>
      </a:tcStyle>
    </a:band2H>
    <a:firstCol>
      <a:tcTxStyle b="on" i="off">
        <a:font>
          <a:latin typeface="Helvetica Neue Bold Condensed"/>
          <a:ea typeface="Helvetica Neue Bold Condensed"/>
          <a:cs typeface="Helvetica Neue Bold Condensed"/>
        </a:font>
        <a:srgbClr val="2D2D2D"/>
      </a:tcTxStyle>
      <a:tcStyle>
        <a:tcBdr>
          <a:left>
            <a:ln w="12700" cap="flat">
              <a:solidFill>
                <a:srgbClr val="5F5857"/>
              </a:solidFill>
              <a:prstDash val="solid"/>
              <a:miter lim="400000"/>
            </a:ln>
          </a:left>
          <a:right>
            <a:ln w="25400" cap="flat">
              <a:solidFill>
                <a:srgbClr val="AC9C88"/>
              </a:solidFill>
              <a:prstDash val="solid"/>
              <a:miter lim="400000"/>
            </a:ln>
          </a:right>
          <a:top>
            <a:ln w="12700" cap="flat">
              <a:solidFill>
                <a:srgbClr val="AC9C88"/>
              </a:solidFill>
              <a:prstDash val="solid"/>
              <a:miter lim="400000"/>
            </a:ln>
          </a:top>
          <a:bottom>
            <a:ln w="12700" cap="flat">
              <a:solidFill>
                <a:srgbClr val="AC9C88"/>
              </a:solidFill>
              <a:prstDash val="solid"/>
              <a:miter lim="400000"/>
            </a:ln>
          </a:bottom>
          <a:insideH>
            <a:ln w="12700" cap="flat">
              <a:solidFill>
                <a:srgbClr val="AC9C88"/>
              </a:solidFill>
              <a:prstDash val="solid"/>
              <a:miter lim="400000"/>
            </a:ln>
          </a:insideH>
          <a:insideV>
            <a:ln w="12700" cap="flat">
              <a:noFill/>
              <a:miter lim="400000"/>
            </a:ln>
          </a:insideV>
        </a:tcBdr>
        <a:fill>
          <a:noFill/>
        </a:fill>
      </a:tcStyle>
    </a:firstCol>
    <a:lastRow>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12700" cap="flat">
              <a:noFill/>
              <a:miter lim="400000"/>
            </a:ln>
          </a:right>
          <a:top>
            <a:ln w="12700" cap="flat">
              <a:noFill/>
              <a:miter lim="400000"/>
            </a:ln>
          </a:top>
          <a:bottom>
            <a:ln w="12700" cap="flat">
              <a:solidFill>
                <a:srgbClr val="5F5857"/>
              </a:solidFill>
              <a:prstDash val="solid"/>
              <a:miter lim="400000"/>
            </a:ln>
          </a:bottom>
          <a:insideH>
            <a:ln w="12700" cap="flat">
              <a:solidFill>
                <a:srgbClr val="972318"/>
              </a:solidFill>
              <a:prstDash val="solid"/>
              <a:miter lim="400000"/>
            </a:ln>
          </a:insideH>
          <a:insideV>
            <a:ln w="12700" cap="flat">
              <a:noFill/>
              <a:miter lim="400000"/>
            </a:ln>
          </a:insideV>
        </a:tcBdr>
        <a:fill>
          <a:noFill/>
        </a:fill>
      </a:tcStyle>
    </a:lastRow>
    <a:firstRow>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12700" cap="flat">
              <a:noFill/>
              <a:miter lim="400000"/>
            </a:ln>
          </a:right>
          <a:top>
            <a:ln w="12700" cap="flat">
              <a:solidFill>
                <a:srgbClr val="5F5857"/>
              </a:solidFill>
              <a:prstDash val="solid"/>
              <a:miter lim="400000"/>
            </a:ln>
          </a:top>
          <a:bottom>
            <a:ln w="12700" cap="flat">
              <a:noFill/>
              <a:miter lim="400000"/>
            </a:ln>
          </a:bottom>
          <a:insideH>
            <a:ln w="12700" cap="flat">
              <a:solidFill>
                <a:srgbClr val="B14019"/>
              </a:solidFill>
              <a:prstDash val="solid"/>
              <a:miter lim="400000"/>
            </a:ln>
          </a:insideH>
          <a:insideV>
            <a:ln w="12700" cap="flat">
              <a:noFill/>
              <a:miter lim="400000"/>
            </a:ln>
          </a:insideV>
        </a:tcBdr>
        <a:fill>
          <a:noFill/>
        </a:fill>
      </a:tcStyle>
    </a:firstRow>
  </a:tblStyle>
  <a:tblStyle styleId="{EEE7283C-3CF3-47DC-8721-378D4A62B228}" styleName="">
    <a:tblBg/>
    <a:wholeTbl>
      <a:tcTxStyle b="on" i="off">
        <a:font>
          <a:latin typeface="Helvetica Neue Bold Condensed"/>
          <a:ea typeface="Helvetica Neue Bold Condensed"/>
          <a:cs typeface="Helvetica Neue Bold Condensed"/>
        </a:font>
        <a:srgbClr val="2D2D2D"/>
      </a:tcTxStyle>
      <a:tcStyle>
        <a:tcBdr>
          <a:left>
            <a:ln w="12700" cap="flat">
              <a:noFill/>
              <a:miter lim="400000"/>
            </a:ln>
          </a:left>
          <a:right>
            <a:ln w="12700" cap="flat">
              <a:noFill/>
              <a:miter lim="400000"/>
            </a:ln>
          </a:right>
          <a:top>
            <a:ln w="12700" cap="flat">
              <a:solidFill>
                <a:srgbClr val="AC9C88"/>
              </a:solidFill>
              <a:prstDash val="solid"/>
              <a:miter lim="400000"/>
            </a:ln>
          </a:top>
          <a:bottom>
            <a:ln w="12700" cap="flat">
              <a:solidFill>
                <a:srgbClr val="AC9C88"/>
              </a:solidFill>
              <a:prstDash val="solid"/>
              <a:miter lim="400000"/>
            </a:ln>
          </a:bottom>
          <a:insideH>
            <a:ln w="12700" cap="flat">
              <a:solidFill>
                <a:srgbClr val="AC9C88"/>
              </a:solidFill>
              <a:prstDash val="solid"/>
              <a:miter lim="400000"/>
            </a:ln>
          </a:insideH>
          <a:insideV>
            <a:ln w="12700" cap="flat">
              <a:noFill/>
              <a:miter lim="400000"/>
            </a:ln>
          </a:insideV>
        </a:tcBdr>
        <a:fill>
          <a:solidFill>
            <a:srgbClr val="F0EEE0"/>
          </a:solidFill>
        </a:fill>
      </a:tcStyle>
    </a:wholeTbl>
    <a:band2H>
      <a:tcTxStyle b="def" i="def"/>
      <a:tcStyle>
        <a:tcBdr/>
        <a:fill>
          <a:solidFill>
            <a:srgbClr val="F0EEE0">
              <a:alpha val="93000"/>
            </a:srgbClr>
          </a:solidFill>
        </a:fill>
      </a:tcStyle>
    </a:band2H>
    <a:firstCol>
      <a:tcTxStyle b="on" i="off">
        <a:font>
          <a:latin typeface="Helvetica Neue Bold Condensed"/>
          <a:ea typeface="Helvetica Neue Bold Condensed"/>
          <a:cs typeface="Helvetica Neue Bold Condensed"/>
        </a:font>
        <a:srgbClr val="2D2D2D"/>
      </a:tcTxStyle>
      <a:tcStyle>
        <a:tcBdr>
          <a:left>
            <a:ln w="12700" cap="flat">
              <a:noFill/>
              <a:miter lim="400000"/>
            </a:ln>
          </a:left>
          <a:right>
            <a:ln w="12700" cap="flat">
              <a:noFill/>
              <a:miter lim="400000"/>
            </a:ln>
          </a:right>
          <a:top>
            <a:ln w="12700" cap="flat">
              <a:solidFill>
                <a:srgbClr val="AC9C88"/>
              </a:solidFill>
              <a:prstDash val="solid"/>
              <a:miter lim="400000"/>
            </a:ln>
          </a:top>
          <a:bottom>
            <a:ln w="12700" cap="flat">
              <a:solidFill>
                <a:srgbClr val="AC9C88"/>
              </a:solidFill>
              <a:prstDash val="solid"/>
              <a:miter lim="400000"/>
            </a:ln>
          </a:bottom>
          <a:insideH>
            <a:ln w="12700" cap="flat">
              <a:solidFill>
                <a:srgbClr val="AC9C88"/>
              </a:solidFill>
              <a:prstDash val="solid"/>
              <a:miter lim="400000"/>
            </a:ln>
          </a:insideH>
          <a:insideV>
            <a:ln w="12700" cap="flat">
              <a:noFill/>
              <a:miter lim="400000"/>
            </a:ln>
          </a:insideV>
        </a:tcBdr>
        <a:fill>
          <a:solidFill>
            <a:srgbClr val="D6D4C8"/>
          </a:solidFill>
        </a:fill>
      </a:tcStyle>
    </a:firstCol>
    <a:lastRow>
      <a:tcTxStyle b="on" i="off">
        <a:font>
          <a:latin typeface="Helvetica Neue Bold Condensed"/>
          <a:ea typeface="Helvetica Neue Bold Condensed"/>
          <a:cs typeface="Helvetica Neue Bold Condensed"/>
        </a:font>
        <a:srgbClr val="2D2D2D"/>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29124"/>
              </a:solidFill>
              <a:prstDash val="solid"/>
              <a:miter lim="400000"/>
            </a:ln>
          </a:insideH>
          <a:insideV>
            <a:ln w="12700" cap="flat">
              <a:noFill/>
              <a:miter lim="400000"/>
            </a:ln>
          </a:insideV>
        </a:tcBdr>
        <a:fill>
          <a:solidFill>
            <a:srgbClr val="E4AA2A"/>
          </a:solidFill>
        </a:fill>
      </a:tcStyle>
    </a:lastRow>
    <a:firstRow>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AAAAAA"/>
              </a:solidFill>
              <a:prstDash val="solid"/>
              <a:miter lim="400000"/>
            </a:ln>
          </a:insideH>
          <a:insideV>
            <a:ln w="12700" cap="flat">
              <a:noFill/>
              <a:miter lim="400000"/>
            </a:ln>
          </a:insideV>
        </a:tcBdr>
        <a:fill>
          <a:solidFill>
            <a:srgbClr val="858585"/>
          </a:solidFill>
        </a:fill>
      </a:tcStyle>
    </a:firstRow>
  </a:tblStyle>
  <a:tblStyle styleId="{CF821DB8-F4EB-4A41-A1BA-3FCAFE7338EE}" styleName="">
    <a:tblBg/>
    <a:wholeTbl>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12700" cap="flat">
              <a:noFill/>
              <a:miter lim="400000"/>
            </a:ln>
          </a:right>
          <a:top>
            <a:ln w="12700" cap="flat">
              <a:solidFill>
                <a:srgbClr val="797979">
                  <a:alpha val="38000"/>
                </a:srgbClr>
              </a:solidFill>
              <a:prstDash val="solid"/>
              <a:miter lim="400000"/>
            </a:ln>
          </a:top>
          <a:bottom>
            <a:ln w="12700" cap="flat">
              <a:solidFill>
                <a:srgbClr val="797979">
                  <a:alpha val="38000"/>
                </a:srgbClr>
              </a:solidFill>
              <a:prstDash val="solid"/>
              <a:miter lim="400000"/>
            </a:ln>
          </a:bottom>
          <a:insideH>
            <a:ln w="12700" cap="flat">
              <a:solidFill>
                <a:srgbClr val="797979">
                  <a:alpha val="38000"/>
                </a:srgbClr>
              </a:solidFill>
              <a:prstDash val="solid"/>
              <a:miter lim="400000"/>
            </a:ln>
          </a:insideH>
          <a:insideV>
            <a:ln w="12700" cap="flat">
              <a:noFill/>
              <a:miter lim="400000"/>
            </a:ln>
          </a:insideV>
        </a:tcBdr>
        <a:fill>
          <a:noFill/>
        </a:fill>
      </a:tcStyle>
    </a:wholeTbl>
    <a:band2H>
      <a:tcTxStyle b="def" i="def"/>
      <a:tcStyle>
        <a:tcBdr/>
        <a:fill>
          <a:solidFill>
            <a:srgbClr val="86B5C3">
              <a:alpha val="14000"/>
            </a:srgbClr>
          </a:solidFill>
        </a:fill>
      </a:tcStyle>
    </a:band2H>
    <a:firstCol>
      <a:tcTxStyle b="on" i="off">
        <a:font>
          <a:latin typeface="Helvetica Neue Bold Condensed"/>
          <a:ea typeface="Helvetica Neue Bold Condensed"/>
          <a:cs typeface="Helvetica Neue Bold Condensed"/>
        </a:font>
        <a:srgbClr val="2D2D2D"/>
      </a:tcTxStyle>
      <a:tcStyle>
        <a:tcBdr>
          <a:left>
            <a:ln w="12700" cap="flat">
              <a:noFill/>
              <a:miter lim="400000"/>
            </a:ln>
          </a:left>
          <a:right>
            <a:ln w="12700" cap="flat">
              <a:noFill/>
              <a:miter lim="400000"/>
            </a:ln>
          </a:right>
          <a:top>
            <a:ln w="12700" cap="flat">
              <a:solidFill>
                <a:srgbClr val="86B5C3">
                  <a:alpha val="75000"/>
                </a:srgbClr>
              </a:solidFill>
              <a:prstDash val="solid"/>
              <a:miter lim="400000"/>
            </a:ln>
          </a:top>
          <a:bottom>
            <a:ln w="12700" cap="flat">
              <a:solidFill>
                <a:srgbClr val="86B5C3">
                  <a:alpha val="75000"/>
                </a:srgbClr>
              </a:solidFill>
              <a:prstDash val="solid"/>
              <a:miter lim="400000"/>
            </a:ln>
          </a:bottom>
          <a:insideH>
            <a:ln w="12700" cap="flat">
              <a:solidFill>
                <a:srgbClr val="86B5C3">
                  <a:alpha val="75000"/>
                </a:srgbClr>
              </a:solidFill>
              <a:prstDash val="solid"/>
              <a:miter lim="400000"/>
            </a:ln>
          </a:insideH>
          <a:insideV>
            <a:ln w="12700" cap="flat">
              <a:noFill/>
              <a:miter lim="400000"/>
            </a:ln>
          </a:insideV>
        </a:tcBdr>
        <a:fill>
          <a:noFill/>
        </a:fill>
      </a:tcStyle>
    </a:firstCol>
    <a:lastRow>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86B5C3">
                  <a:alpha val="75000"/>
                </a:srgbClr>
              </a:solidFill>
              <a:prstDash val="solid"/>
              <a:miter lim="400000"/>
            </a:ln>
          </a:insideH>
          <a:insideV>
            <a:ln w="12700" cap="flat">
              <a:noFill/>
              <a:miter lim="400000"/>
            </a:ln>
          </a:insideV>
        </a:tcBdr>
        <a:fill>
          <a:noFill/>
        </a:fill>
      </a:tcStyle>
    </a:lastRow>
    <a:firstRow>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86B5C3">
                  <a:alpha val="75000"/>
                </a:srgbClr>
              </a:solidFill>
              <a:prstDash val="solid"/>
              <a:miter lim="400000"/>
            </a:ln>
          </a:insideH>
          <a:insideV>
            <a:ln w="12700" cap="flat">
              <a:noFill/>
              <a:miter lim="400000"/>
            </a:ln>
          </a:insideV>
        </a:tcBdr>
        <a:fill>
          <a:noFill/>
        </a:fill>
      </a:tcStyle>
    </a:firstRow>
  </a:tblStyle>
  <a:tblStyle styleId="{33BA23B1-9221-436E-865A-0063620EA4FD}" styleName="">
    <a:tblBg/>
    <a:wholeTbl>
      <a:tcTxStyle b="on" i="off">
        <a:font>
          <a:latin typeface="Helvetica Neue Bold Condensed"/>
          <a:ea typeface="Helvetica Neue Bold Condensed"/>
          <a:cs typeface="Helvetica Neue Bold Condensed"/>
        </a:font>
        <a:srgbClr val="FFFFFF"/>
      </a:tcTxStyle>
      <a:tcStyle>
        <a:tcBdr>
          <a:left>
            <a:ln w="12700" cap="flat">
              <a:solidFill>
                <a:srgbClr val="9F9F9F"/>
              </a:solidFill>
              <a:prstDash val="solid"/>
              <a:miter lim="400000"/>
            </a:ln>
          </a:left>
          <a:right>
            <a:ln w="12700" cap="flat">
              <a:solidFill>
                <a:srgbClr val="9F9F9F"/>
              </a:solidFill>
              <a:prstDash val="solid"/>
              <a:miter lim="400000"/>
            </a:ln>
          </a:right>
          <a:top>
            <a:ln w="12700" cap="flat">
              <a:solidFill>
                <a:srgbClr val="9F9F9F"/>
              </a:solidFill>
              <a:prstDash val="solid"/>
              <a:miter lim="400000"/>
            </a:ln>
          </a:top>
          <a:bottom>
            <a:ln w="12700" cap="flat">
              <a:solidFill>
                <a:srgbClr val="9F9F9F"/>
              </a:solidFill>
              <a:prstDash val="solid"/>
              <a:miter lim="400000"/>
            </a:ln>
          </a:bottom>
          <a:insideH>
            <a:ln w="12700" cap="flat">
              <a:solidFill>
                <a:srgbClr val="9F9F9F"/>
              </a:solidFill>
              <a:prstDash val="solid"/>
              <a:miter lim="400000"/>
            </a:ln>
          </a:insideH>
          <a:insideV>
            <a:ln w="12700" cap="flat">
              <a:solidFill>
                <a:srgbClr val="9F9F9F"/>
              </a:solidFill>
              <a:prstDash val="solid"/>
              <a:miter lim="400000"/>
            </a:ln>
          </a:insideV>
        </a:tcBdr>
        <a:fill>
          <a:noFill/>
        </a:fill>
      </a:tcStyle>
    </a:wholeTbl>
    <a:band2H>
      <a:tcTxStyle b="def" i="def"/>
      <a:tcStyle>
        <a:tcBdr/>
        <a:fill>
          <a:solidFill>
            <a:srgbClr val="797979">
              <a:alpha val="38000"/>
            </a:srgbClr>
          </a:solidFill>
        </a:fill>
      </a:tcStyle>
    </a:band2H>
    <a:firstCol>
      <a:tcTxStyle b="on" i="off">
        <a:font>
          <a:latin typeface="Helvetica Neue Bold Condensed"/>
          <a:ea typeface="Helvetica Neue Bold Condensed"/>
          <a:cs typeface="Helvetica Neue Bold Condensed"/>
        </a:font>
        <a:srgbClr val="2D2D2D"/>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BABABA"/>
          </a:solidFill>
        </a:fill>
      </a:tcStyle>
    </a:firstCol>
    <a:lastRow>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525A5D"/>
              </a:solidFill>
              <a:prstDash val="solid"/>
              <a:miter lim="400000"/>
            </a:ln>
          </a:insideH>
          <a:insideV>
            <a:ln w="12700" cap="flat">
              <a:noFill/>
              <a:miter lim="400000"/>
            </a:ln>
          </a:insideV>
        </a:tcBdr>
        <a:fill>
          <a:solidFill>
            <a:srgbClr val="8B8B8B"/>
          </a:solidFill>
        </a:fill>
      </a:tcStyle>
    </a:lastRow>
    <a:firstRow>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525A5D"/>
              </a:solidFill>
              <a:prstDash val="solid"/>
              <a:miter lim="400000"/>
            </a:ln>
          </a:insideH>
          <a:insideV>
            <a:ln w="12700" cap="flat">
              <a:noFill/>
              <a:miter lim="400000"/>
            </a:ln>
          </a:insideV>
        </a:tcBdr>
        <a:fill>
          <a:solidFill>
            <a:srgbClr val="8B8B8B"/>
          </a:solidFill>
        </a:fill>
      </a:tcStyle>
    </a:firstRow>
  </a:tblStyle>
  <a:tblStyle styleId="{2708684C-4D16-4618-839F-0558EEFCDFE6}" styleName="">
    <a:tblBg/>
    <a:wholeTbl>
      <a:tcTxStyle b="on" i="off">
        <a:font>
          <a:latin typeface="Helvetica Neue Bold Condensed"/>
          <a:ea typeface="Helvetica Neue Bold Condensed"/>
          <a:cs typeface="Helvetica Neue Bold Condensed"/>
        </a:font>
        <a:srgbClr val="FFFFFF"/>
      </a:tcTxStyle>
      <a:tcStyle>
        <a:tcBdr>
          <a:left>
            <a:ln w="12700" cap="flat">
              <a:solidFill>
                <a:srgbClr val="FFFFFF">
                  <a:alpha val="45000"/>
                </a:srgbClr>
              </a:solidFill>
              <a:custDash>
                <a:ds d="200000" sp="200000"/>
              </a:custDash>
              <a:miter lim="400000"/>
            </a:ln>
          </a:left>
          <a:right>
            <a:ln w="12700" cap="flat">
              <a:solidFill>
                <a:srgbClr val="FFFFFF">
                  <a:alpha val="45000"/>
                </a:srgbClr>
              </a:solidFill>
              <a:custDash>
                <a:ds d="200000" sp="200000"/>
              </a:custDash>
              <a:miter lim="400000"/>
            </a:ln>
          </a:right>
          <a:top>
            <a:ln w="12700" cap="flat">
              <a:solidFill>
                <a:srgbClr val="FFFFFF">
                  <a:alpha val="45000"/>
                </a:srgbClr>
              </a:solidFill>
              <a:custDash>
                <a:ds d="200000" sp="200000"/>
              </a:custDash>
              <a:miter lim="400000"/>
            </a:ln>
          </a:top>
          <a:bottom>
            <a:ln w="12700" cap="flat">
              <a:solidFill>
                <a:srgbClr val="FFFFFF">
                  <a:alpha val="45000"/>
                </a:srgbClr>
              </a:solidFill>
              <a:custDash>
                <a:ds d="200000" sp="200000"/>
              </a:custDash>
              <a:miter lim="400000"/>
            </a:ln>
          </a:bottom>
          <a:insideH>
            <a:ln w="12700" cap="flat">
              <a:solidFill>
                <a:srgbClr val="FFFFFF">
                  <a:alpha val="45000"/>
                </a:srgbClr>
              </a:solidFill>
              <a:custDash>
                <a:ds d="200000" sp="200000"/>
              </a:custDash>
              <a:miter lim="400000"/>
            </a:ln>
          </a:insideH>
          <a:insideV>
            <a:ln w="12700" cap="flat">
              <a:solidFill>
                <a:srgbClr val="FFFFFF">
                  <a:alpha val="45000"/>
                </a:srgbClr>
              </a:solidFill>
              <a:custDash>
                <a:ds d="200000" sp="200000"/>
              </a:custDash>
              <a:miter lim="400000"/>
            </a:ln>
          </a:insideV>
        </a:tcBdr>
        <a:fill>
          <a:noFill/>
        </a:fill>
      </a:tcStyle>
    </a:wholeTbl>
    <a:band2H>
      <a:tcTxStyle b="def" i="def"/>
      <a:tcStyle>
        <a:tcBdr/>
        <a:fill>
          <a:solidFill>
            <a:srgbClr val="797979">
              <a:alpha val="25000"/>
            </a:srgbClr>
          </a:solidFill>
        </a:fill>
      </a:tcStyle>
    </a:band2H>
    <a:firstCol>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25400" cap="flat">
              <a:solidFill>
                <a:srgbClr val="FFFFFF"/>
              </a:solidFill>
              <a:prstDash val="solid"/>
              <a:miter lim="400000"/>
            </a:ln>
          </a:right>
          <a:top>
            <a:ln w="12700" cap="flat">
              <a:solidFill>
                <a:srgbClr val="FFFFFF">
                  <a:alpha val="45000"/>
                </a:srgbClr>
              </a:solidFill>
              <a:custDash>
                <a:ds d="200000" sp="200000"/>
              </a:custDash>
              <a:miter lim="400000"/>
            </a:ln>
          </a:top>
          <a:bottom>
            <a:ln w="12700" cap="flat">
              <a:solidFill>
                <a:srgbClr val="FFFFFF">
                  <a:alpha val="45000"/>
                </a:srgbClr>
              </a:solidFill>
              <a:custDash>
                <a:ds d="200000" sp="200000"/>
              </a:custDash>
              <a:miter lim="400000"/>
            </a:ln>
          </a:bottom>
          <a:insideH>
            <a:ln w="12700" cap="flat">
              <a:solidFill>
                <a:srgbClr val="FFFFFF">
                  <a:alpha val="45000"/>
                </a:srgbClr>
              </a:solidFill>
              <a:custDash>
                <a:ds d="200000" sp="200000"/>
              </a:custDash>
              <a:miter lim="400000"/>
            </a:ln>
          </a:insideH>
          <a:insideV>
            <a:ln w="12700" cap="flat">
              <a:solidFill>
                <a:srgbClr val="FFFFFF">
                  <a:alpha val="45000"/>
                </a:srgbClr>
              </a:solidFill>
              <a:custDash>
                <a:ds d="200000" sp="200000"/>
              </a:custDash>
              <a:miter lim="400000"/>
            </a:ln>
          </a:insideV>
        </a:tcBdr>
        <a:fill>
          <a:noFill/>
        </a:fill>
      </a:tcStyle>
    </a:firstCol>
    <a:lastRow>
      <a:tcTxStyle b="on" i="off">
        <a:font>
          <a:latin typeface="Helvetica Neue Bold Condensed"/>
          <a:ea typeface="Helvetica Neue Bold Condensed"/>
          <a:cs typeface="Helvetica Neue Bold Condensed"/>
        </a:font>
        <a:srgbClr val="FFFFFF"/>
      </a:tcTxStyle>
      <a:tcStyle>
        <a:tcBdr>
          <a:left>
            <a:ln w="12700" cap="flat">
              <a:solidFill>
                <a:srgbClr val="FFFFFF">
                  <a:alpha val="45000"/>
                </a:srgbClr>
              </a:solidFill>
              <a:custDash>
                <a:ds d="200000" sp="200000"/>
              </a:custDash>
              <a:miter lim="400000"/>
            </a:ln>
          </a:left>
          <a:right>
            <a:ln w="12700" cap="flat">
              <a:solidFill>
                <a:srgbClr val="FFFFFF">
                  <a:alpha val="45000"/>
                </a:srgbClr>
              </a:solidFill>
              <a:custDash>
                <a:ds d="200000" sp="200000"/>
              </a:custDash>
              <a:miter lim="400000"/>
            </a:ln>
          </a:right>
          <a:top>
            <a:ln w="25400" cap="flat">
              <a:solidFill>
                <a:srgbClr val="FFFFFF"/>
              </a:solidFill>
              <a:prstDash val="solid"/>
              <a:miter lim="400000"/>
            </a:ln>
          </a:top>
          <a:bottom>
            <a:ln w="12700" cap="flat">
              <a:noFill/>
              <a:miter lim="400000"/>
            </a:ln>
          </a:bottom>
          <a:insideH>
            <a:ln w="12700" cap="flat">
              <a:solidFill>
                <a:srgbClr val="FFFFFF">
                  <a:alpha val="45000"/>
                </a:srgbClr>
              </a:solidFill>
              <a:custDash>
                <a:ds d="200000" sp="200000"/>
              </a:custDash>
              <a:miter lim="400000"/>
            </a:ln>
          </a:insideH>
          <a:insideV>
            <a:ln w="12700" cap="flat">
              <a:solidFill>
                <a:srgbClr val="FFFFFF">
                  <a:alpha val="45000"/>
                </a:srgbClr>
              </a:solidFill>
              <a:custDash>
                <a:ds d="200000" sp="200000"/>
              </a:custDash>
              <a:miter lim="400000"/>
            </a:ln>
          </a:insideV>
        </a:tcBdr>
        <a:fill>
          <a:noFill/>
        </a:fill>
      </a:tcStyle>
    </a:lastRow>
    <a:firstRow>
      <a:tcTxStyle b="on" i="off">
        <a:font>
          <a:latin typeface="Helvetica Neue Bold Condensed"/>
          <a:ea typeface="Helvetica Neue Bold Condensed"/>
          <a:cs typeface="Helvetica Neue Bold Condensed"/>
        </a:font>
        <a:srgbClr val="FFFFFF"/>
      </a:tcTxStyle>
      <a:tcStyle>
        <a:tcBdr>
          <a:left>
            <a:ln w="12700" cap="flat">
              <a:solidFill>
                <a:srgbClr val="FFFFFF">
                  <a:alpha val="45000"/>
                </a:srgbClr>
              </a:solidFill>
              <a:custDash>
                <a:ds d="200000" sp="200000"/>
              </a:custDash>
              <a:miter lim="400000"/>
            </a:ln>
          </a:left>
          <a:right>
            <a:ln w="12700" cap="flat">
              <a:solidFill>
                <a:srgbClr val="FFFFFF">
                  <a:alpha val="45000"/>
                </a:srgbClr>
              </a:solidFill>
              <a:custDash>
                <a:ds d="200000" sp="200000"/>
              </a:custDash>
              <a:miter lim="400000"/>
            </a:ln>
          </a:right>
          <a:top>
            <a:ln w="12700" cap="flat">
              <a:noFill/>
              <a:miter lim="400000"/>
            </a:ln>
          </a:top>
          <a:bottom>
            <a:ln w="25400" cap="flat">
              <a:solidFill>
                <a:srgbClr val="FFFFFF"/>
              </a:solidFill>
              <a:prstDash val="solid"/>
              <a:miter lim="400000"/>
            </a:ln>
          </a:bottom>
          <a:insideH>
            <a:ln w="12700" cap="flat">
              <a:solidFill>
                <a:srgbClr val="FFFFFF">
                  <a:alpha val="45000"/>
                </a:srgbClr>
              </a:solidFill>
              <a:custDash>
                <a:ds d="200000" sp="200000"/>
              </a:custDash>
              <a:miter lim="400000"/>
            </a:ln>
          </a:insideH>
          <a:insideV>
            <a:ln w="12700" cap="flat">
              <a:solidFill>
                <a:srgbClr val="FFFFFF">
                  <a:alpha val="45000"/>
                </a:srgbClr>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2" name="Shape 142"/>
          <p:cNvSpPr/>
          <p:nvPr>
            <p:ph type="sldImg"/>
          </p:nvPr>
        </p:nvSpPr>
        <p:spPr>
          <a:xfrm>
            <a:off x="1143000" y="685800"/>
            <a:ext cx="4572000" cy="3429000"/>
          </a:xfrm>
          <a:prstGeom prst="rect">
            <a:avLst/>
          </a:prstGeom>
        </p:spPr>
        <p:txBody>
          <a:bodyPr/>
          <a:lstStyle/>
          <a:p>
            <a:pPr/>
          </a:p>
        </p:txBody>
      </p:sp>
      <p:sp>
        <p:nvSpPr>
          <p:cNvPr id="143" name="Shape 14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Title Text"/>
          <p:cNvSpPr txBox="1"/>
          <p:nvPr>
            <p:ph type="title"/>
          </p:nvPr>
        </p:nvSpPr>
        <p:spPr>
          <a:xfrm>
            <a:off x="1270000" y="1943100"/>
            <a:ext cx="10464800" cy="2997200"/>
          </a:xfrm>
          <a:prstGeom prst="rect">
            <a:avLst/>
          </a:prstGeom>
        </p:spPr>
        <p:txBody>
          <a:bodyPr anchor="b"/>
          <a:lstStyle>
            <a:lvl1pPr>
              <a:defRPr spc="-128" sz="6400"/>
            </a:lvl1pPr>
          </a:lstStyle>
          <a:p>
            <a:pPr/>
            <a:r>
              <a:t>Title Text</a:t>
            </a:r>
          </a:p>
        </p:txBody>
      </p:sp>
      <p:sp>
        <p:nvSpPr>
          <p:cNvPr id="12" name="Body Level One…"/>
          <p:cNvSpPr txBox="1"/>
          <p:nvPr>
            <p:ph type="body" sz="quarter" idx="1"/>
          </p:nvPr>
        </p:nvSpPr>
        <p:spPr>
          <a:xfrm>
            <a:off x="1270000" y="5029200"/>
            <a:ext cx="10464800" cy="2184400"/>
          </a:xfrm>
          <a:prstGeom prst="rect">
            <a:avLst/>
          </a:prstGeom>
        </p:spPr>
        <p:txBody>
          <a:bodyPr anchor="t"/>
          <a:lstStyle>
            <a:lvl1pPr marL="0" indent="0" algn="ctr">
              <a:spcBef>
                <a:spcPts val="0"/>
              </a:spcBef>
              <a:buClr>
                <a:srgbClr val="A29A85"/>
              </a:buClr>
              <a:buSzTx/>
              <a:buNone/>
              <a:defRPr sz="2400"/>
            </a:lvl1pPr>
            <a:lvl2pPr marL="0" indent="0" algn="ctr">
              <a:spcBef>
                <a:spcPts val="0"/>
              </a:spcBef>
              <a:buClr>
                <a:srgbClr val="A29A85"/>
              </a:buClr>
              <a:buSzTx/>
              <a:buNone/>
              <a:defRPr sz="2400"/>
            </a:lvl2pPr>
            <a:lvl3pPr marL="0" indent="0" algn="ctr">
              <a:spcBef>
                <a:spcPts val="0"/>
              </a:spcBef>
              <a:buClr>
                <a:srgbClr val="A29A85"/>
              </a:buClr>
              <a:buSzTx/>
              <a:buNone/>
              <a:defRPr sz="2400"/>
            </a:lvl3pPr>
            <a:lvl4pPr marL="0" indent="0" algn="ctr">
              <a:spcBef>
                <a:spcPts val="0"/>
              </a:spcBef>
              <a:buClr>
                <a:srgbClr val="A29A85"/>
              </a:buClr>
              <a:buSzTx/>
              <a:buNone/>
              <a:defRPr sz="2400"/>
            </a:lvl4pPr>
            <a:lvl5pPr marL="0" indent="0" algn="ctr">
              <a:spcBef>
                <a:spcPts val="0"/>
              </a:spcBef>
              <a:buClr>
                <a:srgbClr val="A29A85"/>
              </a:buClr>
              <a:buSz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xfrm>
            <a:off x="6305296" y="9017050"/>
            <a:ext cx="406909" cy="380900"/>
          </a:xfrm>
          <a:prstGeom prst="rect">
            <a:avLst/>
          </a:prstGeom>
        </p:spPr>
        <p:txBody>
          <a:bodyPr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3" name="–Johnny Appleseed"/>
          <p:cNvSpPr txBox="1"/>
          <p:nvPr>
            <p:ph type="body" sz="quarter" idx="13"/>
          </p:nvPr>
        </p:nvSpPr>
        <p:spPr>
          <a:xfrm>
            <a:off x="1270000" y="6362700"/>
            <a:ext cx="10464800" cy="647700"/>
          </a:xfrm>
          <a:prstGeom prst="rect">
            <a:avLst/>
          </a:prstGeom>
        </p:spPr>
        <p:txBody>
          <a:bodyPr anchor="t">
            <a:spAutoFit/>
          </a:bodyPr>
          <a:lstStyle>
            <a:lvl1pPr marL="0" indent="0" algn="ctr">
              <a:spcBef>
                <a:spcPts val="1200"/>
              </a:spcBef>
              <a:buClr>
                <a:srgbClr val="A29A85"/>
              </a:buClr>
              <a:buSzTx/>
              <a:buNone/>
              <a:defRPr sz="3600">
                <a:solidFill>
                  <a:srgbClr val="222222"/>
                </a:solidFill>
              </a:defRPr>
            </a:lvl1pPr>
          </a:lstStyle>
          <a:p>
            <a:pPr/>
            <a:r>
              <a:t>–Johnny Appleseed</a:t>
            </a:r>
          </a:p>
        </p:txBody>
      </p:sp>
      <p:sp>
        <p:nvSpPr>
          <p:cNvPr id="104" name="“Type a quote here.”"/>
          <p:cNvSpPr txBox="1"/>
          <p:nvPr>
            <p:ph type="body" sz="quarter" idx="14"/>
          </p:nvPr>
        </p:nvSpPr>
        <p:spPr>
          <a:xfrm>
            <a:off x="1270000" y="4241799"/>
            <a:ext cx="10464800" cy="736601"/>
          </a:xfrm>
          <a:prstGeom prst="rect">
            <a:avLst/>
          </a:prstGeom>
        </p:spPr>
        <p:txBody>
          <a:bodyPr>
            <a:spAutoFit/>
          </a:bodyPr>
          <a:lstStyle>
            <a:lvl1pPr marL="0" indent="0" algn="ctr">
              <a:lnSpc>
                <a:spcPct val="120000"/>
              </a:lnSpc>
              <a:buSzTx/>
              <a:buNone/>
              <a:defRPr b="1" spc="-126" sz="4200">
                <a:latin typeface="+mn-lt"/>
                <a:ea typeface="+mn-ea"/>
                <a:cs typeface="+mn-cs"/>
                <a:sym typeface="Superclarendon"/>
              </a:defRPr>
            </a:lvl1pPr>
          </a:lstStyle>
          <a:p>
            <a:pPr/>
            <a:r>
              <a:t>“Type a quote here.” </a:t>
            </a:r>
          </a:p>
        </p:txBody>
      </p:sp>
      <p:sp>
        <p:nvSpPr>
          <p:cNvPr id="10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2" name="157588660_2880x1920.jpeg"/>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gradFill flip="none" rotWithShape="1">
          <a:gsLst>
            <a:gs pos="0">
              <a:srgbClr val="FFD8B5"/>
            </a:gs>
            <a:gs pos="100000">
              <a:srgbClr val="ABA7AC"/>
            </a:gs>
          </a:gsLst>
          <a:lin ang="5400000" scaled="0"/>
        </a:gradFill>
      </p:bgPr>
    </p:bg>
    <p:spTree>
      <p:nvGrpSpPr>
        <p:cNvPr id="1" name=""/>
        <p:cNvGrpSpPr/>
        <p:nvPr/>
      </p:nvGrpSpPr>
      <p:grpSpPr>
        <a:xfrm>
          <a:off x="0" y="0"/>
          <a:ext cx="0" cy="0"/>
          <a:chOff x="0" y="0"/>
          <a:chExt cx="0" cy="0"/>
        </a:xfrm>
      </p:grpSpPr>
      <p:sp>
        <p:nvSpPr>
          <p:cNvPr id="120" name="Body Level One…"/>
          <p:cNvSpPr txBox="1"/>
          <p:nvPr>
            <p:ph type="body" idx="1"/>
          </p:nvPr>
        </p:nvSpPr>
        <p:spPr>
          <a:xfrm>
            <a:off x="1270000" y="3263900"/>
            <a:ext cx="10464800" cy="57150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121" name="Title Text"/>
          <p:cNvSpPr txBox="1"/>
          <p:nvPr>
            <p:ph type="title"/>
          </p:nvPr>
        </p:nvSpPr>
        <p:spPr>
          <a:prstGeom prst="rect">
            <a:avLst/>
          </a:prstGeom>
        </p:spPr>
        <p:txBody>
          <a:bodyPr/>
          <a:lstStyle/>
          <a:p>
            <a:pPr/>
            <a:r>
              <a:t>Title Text</a:t>
            </a:r>
          </a:p>
        </p:txBody>
      </p:sp>
      <p:sp>
        <p:nvSpPr>
          <p:cNvPr id="1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 Alt 2">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1" name="Line"/>
          <p:cNvSpPr/>
          <p:nvPr/>
        </p:nvSpPr>
        <p:spPr>
          <a:xfrm>
            <a:off x="4770394" y="8229555"/>
            <a:ext cx="3385929" cy="1"/>
          </a:xfrm>
          <a:prstGeom prst="line">
            <a:avLst/>
          </a:prstGeom>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22" name="157588660_2880x1920.jpeg"/>
          <p:cNvSpPr/>
          <p:nvPr>
            <p:ph type="pic" idx="13"/>
          </p:nvPr>
        </p:nvSpPr>
        <p:spPr>
          <a:xfrm>
            <a:off x="387350" y="400050"/>
            <a:ext cx="12217400" cy="6267286"/>
          </a:xfrm>
          <a:prstGeom prst="rect">
            <a:avLst/>
          </a:prstGeom>
          <a:ln w="9525">
            <a:round/>
          </a:ln>
        </p:spPr>
        <p:txBody>
          <a:bodyPr lIns="91439" tIns="45719" rIns="91439" bIns="45719" anchor="t">
            <a:noAutofit/>
          </a:bodyPr>
          <a:lstStyle/>
          <a:p>
            <a:pPr/>
          </a:p>
        </p:txBody>
      </p:sp>
      <p:sp>
        <p:nvSpPr>
          <p:cNvPr id="23" name="Title Text"/>
          <p:cNvSpPr txBox="1"/>
          <p:nvPr>
            <p:ph type="title"/>
          </p:nvPr>
        </p:nvSpPr>
        <p:spPr>
          <a:xfrm>
            <a:off x="635000" y="6845300"/>
            <a:ext cx="11734800" cy="1219200"/>
          </a:xfrm>
          <a:prstGeom prst="rect">
            <a:avLst/>
          </a:prstGeom>
        </p:spPr>
        <p:txBody>
          <a:bodyPr anchor="b"/>
          <a:lstStyle>
            <a:lvl1pPr>
              <a:defRPr spc="-128" sz="6400"/>
            </a:lvl1pPr>
          </a:lstStyle>
          <a:p>
            <a:pPr/>
            <a:r>
              <a:t>Title Text</a:t>
            </a:r>
          </a:p>
        </p:txBody>
      </p:sp>
      <p:sp>
        <p:nvSpPr>
          <p:cNvPr id="24" name="Body Level One…"/>
          <p:cNvSpPr txBox="1"/>
          <p:nvPr>
            <p:ph type="body" sz="quarter" idx="1"/>
          </p:nvPr>
        </p:nvSpPr>
        <p:spPr>
          <a:xfrm>
            <a:off x="635000" y="8318500"/>
            <a:ext cx="11734800" cy="876300"/>
          </a:xfrm>
          <a:prstGeom prst="rect">
            <a:avLst/>
          </a:prstGeom>
        </p:spPr>
        <p:txBody>
          <a:bodyPr anchor="t"/>
          <a:lstStyle>
            <a:lvl1pPr marL="0" indent="0" algn="ctr">
              <a:spcBef>
                <a:spcPts val="0"/>
              </a:spcBef>
              <a:buClr>
                <a:srgbClr val="A29A85"/>
              </a:buClr>
              <a:buSzTx/>
              <a:buNone/>
              <a:defRPr sz="2400"/>
            </a:lvl1pPr>
            <a:lvl2pPr marL="0" indent="0" algn="ctr">
              <a:spcBef>
                <a:spcPts val="0"/>
              </a:spcBef>
              <a:buClr>
                <a:srgbClr val="A29A85"/>
              </a:buClr>
              <a:buSzTx/>
              <a:buNone/>
              <a:defRPr sz="2400"/>
            </a:lvl2pPr>
            <a:lvl3pPr marL="0" indent="0" algn="ctr">
              <a:spcBef>
                <a:spcPts val="0"/>
              </a:spcBef>
              <a:buClr>
                <a:srgbClr val="A29A85"/>
              </a:buClr>
              <a:buSzTx/>
              <a:buNone/>
              <a:defRPr sz="2400"/>
            </a:lvl3pPr>
            <a:lvl4pPr marL="0" indent="0" algn="ctr">
              <a:spcBef>
                <a:spcPts val="0"/>
              </a:spcBef>
              <a:buClr>
                <a:srgbClr val="A29A85"/>
              </a:buClr>
              <a:buSzTx/>
              <a:buNone/>
              <a:defRPr sz="2400"/>
            </a:lvl4pPr>
            <a:lvl5pPr marL="0" indent="0" algn="ctr">
              <a:spcBef>
                <a:spcPts val="0"/>
              </a:spcBef>
              <a:buClr>
                <a:srgbClr val="A29A85"/>
              </a:buClr>
              <a:buSz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2" name="Title Text"/>
          <p:cNvSpPr txBox="1"/>
          <p:nvPr>
            <p:ph type="title"/>
          </p:nvPr>
        </p:nvSpPr>
        <p:spPr>
          <a:xfrm>
            <a:off x="1270000" y="3505200"/>
            <a:ext cx="10464800" cy="2730500"/>
          </a:xfrm>
          <a:prstGeom prst="rect">
            <a:avLst/>
          </a:prstGeom>
        </p:spPr>
        <p:txBody>
          <a:bodyPr/>
          <a:lstStyle>
            <a:lvl1pPr>
              <a:defRPr spc="-128" sz="6400"/>
            </a:lvl1pPr>
          </a:lstStyle>
          <a:p>
            <a:pPr/>
            <a:r>
              <a:t>Title Text</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1" name="Line"/>
          <p:cNvSpPr/>
          <p:nvPr/>
        </p:nvSpPr>
        <p:spPr>
          <a:xfrm flipV="1">
            <a:off x="1321968" y="5118050"/>
            <a:ext cx="4440782" cy="6"/>
          </a:xfrm>
          <a:prstGeom prst="line">
            <a:avLst/>
          </a:prstGeom>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42" name="Image"/>
          <p:cNvSpPr/>
          <p:nvPr>
            <p:ph type="pic" sz="half" idx="13"/>
          </p:nvPr>
        </p:nvSpPr>
        <p:spPr>
          <a:xfrm>
            <a:off x="6807200" y="762000"/>
            <a:ext cx="5334000" cy="8229600"/>
          </a:xfrm>
          <a:prstGeom prst="rect">
            <a:avLst/>
          </a:prstGeom>
          <a:ln w="9525">
            <a:round/>
          </a:ln>
        </p:spPr>
        <p:txBody>
          <a:bodyPr lIns="91439" tIns="45719" rIns="91439" bIns="45719" anchor="t">
            <a:noAutofit/>
          </a:bodyPr>
          <a:lstStyle/>
          <a:p>
            <a:pPr/>
          </a:p>
        </p:txBody>
      </p:sp>
      <p:sp>
        <p:nvSpPr>
          <p:cNvPr id="43" name="Title Text"/>
          <p:cNvSpPr txBox="1"/>
          <p:nvPr>
            <p:ph type="title"/>
          </p:nvPr>
        </p:nvSpPr>
        <p:spPr>
          <a:xfrm>
            <a:off x="762000" y="774700"/>
            <a:ext cx="5588000" cy="4102100"/>
          </a:xfrm>
          <a:prstGeom prst="rect">
            <a:avLst/>
          </a:prstGeom>
        </p:spPr>
        <p:txBody>
          <a:bodyPr anchor="b"/>
          <a:lstStyle/>
          <a:p>
            <a:pPr/>
            <a:r>
              <a:t>Title Text</a:t>
            </a:r>
          </a:p>
        </p:txBody>
      </p:sp>
      <p:sp>
        <p:nvSpPr>
          <p:cNvPr id="44" name="Body Level One…"/>
          <p:cNvSpPr txBox="1"/>
          <p:nvPr>
            <p:ph type="body" sz="quarter" idx="1"/>
          </p:nvPr>
        </p:nvSpPr>
        <p:spPr>
          <a:xfrm>
            <a:off x="762000" y="5372100"/>
            <a:ext cx="5588000" cy="3619500"/>
          </a:xfrm>
          <a:prstGeom prst="rect">
            <a:avLst/>
          </a:prstGeom>
        </p:spPr>
        <p:txBody>
          <a:bodyPr anchor="t"/>
          <a:lstStyle>
            <a:lvl1pPr marL="0" indent="0" algn="ctr">
              <a:spcBef>
                <a:spcPts val="0"/>
              </a:spcBef>
              <a:buClr>
                <a:srgbClr val="A29A85"/>
              </a:buClr>
              <a:buSzTx/>
              <a:buNone/>
              <a:defRPr sz="2400"/>
            </a:lvl1pPr>
            <a:lvl2pPr marL="0" indent="0" algn="ctr">
              <a:spcBef>
                <a:spcPts val="0"/>
              </a:spcBef>
              <a:buClr>
                <a:srgbClr val="A29A85"/>
              </a:buClr>
              <a:buSzTx/>
              <a:buNone/>
              <a:defRPr sz="2400"/>
            </a:lvl2pPr>
            <a:lvl3pPr marL="0" indent="0" algn="ctr">
              <a:spcBef>
                <a:spcPts val="0"/>
              </a:spcBef>
              <a:buClr>
                <a:srgbClr val="A29A85"/>
              </a:buClr>
              <a:buSzTx/>
              <a:buNone/>
              <a:defRPr sz="2400"/>
            </a:lvl3pPr>
            <a:lvl4pPr marL="0" indent="0" algn="ctr">
              <a:spcBef>
                <a:spcPts val="0"/>
              </a:spcBef>
              <a:buClr>
                <a:srgbClr val="A29A85"/>
              </a:buClr>
              <a:buSzTx/>
              <a:buNone/>
              <a:defRPr sz="2400"/>
            </a:lvl4pPr>
            <a:lvl5pPr marL="0" indent="0" algn="ctr">
              <a:spcBef>
                <a:spcPts val="0"/>
              </a:spcBef>
              <a:buClr>
                <a:srgbClr val="A29A85"/>
              </a:buClr>
              <a:buSz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53" name="Line"/>
          <p:cNvSpPr/>
          <p:nvPr/>
        </p:nvSpPr>
        <p:spPr>
          <a:xfrm>
            <a:off x="1096004" y="2768555"/>
            <a:ext cx="10836310" cy="63"/>
          </a:xfrm>
          <a:prstGeom prst="line">
            <a:avLst/>
          </a:prstGeom>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54" name="Title Text"/>
          <p:cNvSpPr txBox="1"/>
          <p:nvPr>
            <p:ph type="title"/>
          </p:nvPr>
        </p:nvSpPr>
        <p:spPr>
          <a:prstGeom prst="rect">
            <a:avLst/>
          </a:prstGeom>
        </p:spPr>
        <p:txBody>
          <a:bodyPr/>
          <a:lstStyle/>
          <a:p>
            <a:pPr/>
            <a:r>
              <a:t>Title Text</a:t>
            </a:r>
          </a:p>
        </p:txBody>
      </p:sp>
      <p:sp>
        <p:nvSpPr>
          <p:cNvPr id="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63" name="Line"/>
          <p:cNvSpPr/>
          <p:nvPr/>
        </p:nvSpPr>
        <p:spPr>
          <a:xfrm>
            <a:off x="1096004" y="2768555"/>
            <a:ext cx="10836310" cy="63"/>
          </a:xfrm>
          <a:prstGeom prst="line">
            <a:avLst/>
          </a:prstGeom>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64" name="Title Text"/>
          <p:cNvSpPr txBox="1"/>
          <p:nvPr>
            <p:ph type="title"/>
          </p:nvPr>
        </p:nvSpPr>
        <p:spPr>
          <a:prstGeom prst="rect">
            <a:avLst/>
          </a:prstGeom>
        </p:spPr>
        <p:txBody>
          <a:bodyPr/>
          <a:lstStyle/>
          <a:p>
            <a:pPr/>
            <a:r>
              <a:t>Title Text</a:t>
            </a:r>
          </a:p>
        </p:txBody>
      </p:sp>
      <p:sp>
        <p:nvSpPr>
          <p:cNvPr id="65" name="Body Level One…"/>
          <p:cNvSpPr txBox="1"/>
          <p:nvPr>
            <p:ph type="body" idx="1"/>
          </p:nvPr>
        </p:nvSpPr>
        <p:spPr>
          <a:xfrm>
            <a:off x="1270000" y="3263900"/>
            <a:ext cx="10464800" cy="57150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6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74" name="Line"/>
          <p:cNvSpPr/>
          <p:nvPr/>
        </p:nvSpPr>
        <p:spPr>
          <a:xfrm>
            <a:off x="1096004" y="2768555"/>
            <a:ext cx="10836310" cy="63"/>
          </a:xfrm>
          <a:prstGeom prst="line">
            <a:avLst/>
          </a:prstGeom>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75" name="Image"/>
          <p:cNvSpPr/>
          <p:nvPr>
            <p:ph type="pic" sz="half" idx="13"/>
          </p:nvPr>
        </p:nvSpPr>
        <p:spPr>
          <a:xfrm>
            <a:off x="1181100" y="3380452"/>
            <a:ext cx="5461000" cy="5308601"/>
          </a:xfrm>
          <a:prstGeom prst="rect">
            <a:avLst/>
          </a:prstGeom>
          <a:ln w="9525">
            <a:round/>
          </a:ln>
        </p:spPr>
        <p:txBody>
          <a:bodyPr lIns="91439" tIns="45719" rIns="91439" bIns="45719" anchor="t">
            <a:noAutofit/>
          </a:bodyPr>
          <a:lstStyle/>
          <a:p>
            <a:pPr/>
          </a:p>
        </p:txBody>
      </p:sp>
      <p:sp>
        <p:nvSpPr>
          <p:cNvPr id="76" name="Title Text"/>
          <p:cNvSpPr txBox="1"/>
          <p:nvPr>
            <p:ph type="title"/>
          </p:nvPr>
        </p:nvSpPr>
        <p:spPr>
          <a:prstGeom prst="rect">
            <a:avLst/>
          </a:prstGeom>
        </p:spPr>
        <p:txBody>
          <a:bodyPr/>
          <a:lstStyle/>
          <a:p>
            <a:pPr/>
            <a:r>
              <a:t>Title Text</a:t>
            </a:r>
          </a:p>
        </p:txBody>
      </p:sp>
      <p:sp>
        <p:nvSpPr>
          <p:cNvPr id="77" name="Body Level One…"/>
          <p:cNvSpPr txBox="1"/>
          <p:nvPr>
            <p:ph type="body" sz="half" idx="1"/>
          </p:nvPr>
        </p:nvSpPr>
        <p:spPr>
          <a:xfrm>
            <a:off x="7200900" y="3340100"/>
            <a:ext cx="4826000" cy="5384800"/>
          </a:xfrm>
          <a:prstGeom prst="rect">
            <a:avLst/>
          </a:prstGeom>
        </p:spPr>
        <p:txBody>
          <a:bodyPr/>
          <a:lstStyle>
            <a:lvl1pPr marL="457200" indent="-457200">
              <a:spcBef>
                <a:spcPts val="3000"/>
              </a:spcBef>
              <a:buBlip>
                <a:blip r:embed="rId2"/>
              </a:buBlip>
              <a:defRPr sz="2600"/>
            </a:lvl1pPr>
            <a:lvl2pPr marL="914400" indent="-457200">
              <a:spcBef>
                <a:spcPts val="3000"/>
              </a:spcBef>
              <a:buBlip>
                <a:blip r:embed="rId2"/>
              </a:buBlip>
              <a:defRPr sz="2600"/>
            </a:lvl2pPr>
            <a:lvl3pPr marL="1371600" indent="-457200">
              <a:spcBef>
                <a:spcPts val="3000"/>
              </a:spcBef>
              <a:buBlip>
                <a:blip r:embed="rId2"/>
              </a:buBlip>
              <a:defRPr sz="2600"/>
            </a:lvl3pPr>
            <a:lvl4pPr marL="1828800" indent="-457200">
              <a:spcBef>
                <a:spcPts val="3000"/>
              </a:spcBef>
              <a:buBlip>
                <a:blip r:embed="rId2"/>
              </a:buBlip>
              <a:defRPr sz="2600"/>
            </a:lvl4pPr>
            <a:lvl5pPr marL="2286000" indent="-457200">
              <a:spcBef>
                <a:spcPts val="3000"/>
              </a:spcBef>
              <a:buBlip>
                <a:blip r:embed="rId2"/>
              </a:buBlip>
              <a:defRPr sz="2600"/>
            </a:lvl5pPr>
          </a:lstStyle>
          <a:p>
            <a:pPr/>
            <a:r>
              <a:t>Body Level One</a:t>
            </a:r>
          </a:p>
          <a:p>
            <a:pPr lvl="1"/>
            <a:r>
              <a:t>Body Level Two</a:t>
            </a:r>
          </a:p>
          <a:p>
            <a:pPr lvl="2"/>
            <a:r>
              <a:t>Body Level Three</a:t>
            </a:r>
          </a:p>
          <a:p>
            <a:pPr lvl="3"/>
            <a:r>
              <a:t>Body Level Four</a:t>
            </a:r>
          </a:p>
          <a:p>
            <a:pPr lvl="4"/>
            <a:r>
              <a:t>Body Level Five</a:t>
            </a: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85" name="Body Level One…"/>
          <p:cNvSpPr txBox="1"/>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3" name="Image"/>
          <p:cNvSpPr/>
          <p:nvPr>
            <p:ph type="pic" sz="quarter" idx="13"/>
          </p:nvPr>
        </p:nvSpPr>
        <p:spPr>
          <a:xfrm>
            <a:off x="6692900" y="5082252"/>
            <a:ext cx="5334000" cy="3898901"/>
          </a:xfrm>
          <a:prstGeom prst="rect">
            <a:avLst/>
          </a:prstGeom>
          <a:ln w="9525">
            <a:round/>
          </a:ln>
        </p:spPr>
        <p:txBody>
          <a:bodyPr lIns="91439" tIns="45719" rIns="91439" bIns="45719" anchor="t">
            <a:noAutofit/>
          </a:bodyPr>
          <a:lstStyle/>
          <a:p>
            <a:pPr/>
          </a:p>
        </p:txBody>
      </p:sp>
      <p:sp>
        <p:nvSpPr>
          <p:cNvPr id="94" name="Image"/>
          <p:cNvSpPr/>
          <p:nvPr>
            <p:ph type="pic" sz="quarter" idx="14"/>
          </p:nvPr>
        </p:nvSpPr>
        <p:spPr>
          <a:xfrm>
            <a:off x="6699118" y="751552"/>
            <a:ext cx="5334001" cy="3898901"/>
          </a:xfrm>
          <a:prstGeom prst="rect">
            <a:avLst/>
          </a:prstGeom>
          <a:ln w="9525">
            <a:round/>
          </a:ln>
        </p:spPr>
        <p:txBody>
          <a:bodyPr lIns="91439" tIns="45719" rIns="91439" bIns="45719" anchor="t">
            <a:noAutofit/>
          </a:bodyPr>
          <a:lstStyle/>
          <a:p>
            <a:pPr/>
          </a:p>
        </p:txBody>
      </p:sp>
      <p:sp>
        <p:nvSpPr>
          <p:cNvPr id="95" name="Image"/>
          <p:cNvSpPr/>
          <p:nvPr>
            <p:ph type="pic" sz="half" idx="15"/>
          </p:nvPr>
        </p:nvSpPr>
        <p:spPr>
          <a:xfrm>
            <a:off x="965200" y="762000"/>
            <a:ext cx="5334000" cy="8229600"/>
          </a:xfrm>
          <a:prstGeom prst="rect">
            <a:avLst/>
          </a:prstGeom>
          <a:ln w="9525">
            <a:round/>
          </a:ln>
        </p:spPr>
        <p:txBody>
          <a:bodyPr lIns="91439" tIns="45719" rIns="91439" bIns="45719" anchor="t">
            <a:noAutofit/>
          </a:bodyPr>
          <a:lstStyle/>
          <a:p>
            <a:pPr/>
          </a:p>
        </p:txBody>
      </p:sp>
      <p:sp>
        <p:nvSpPr>
          <p:cNvPr id="9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 Id="rId16" Type="http://schemas.openxmlformats.org/officeDocument/2006/relationships/slideLayout" Target="../slideLayouts/slideLayout13.xml"/><Relationship Id="rId17"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Body Level One…"/>
          <p:cNvSpPr txBox="1"/>
          <p:nvPr>
            <p:ph type="body" idx="1"/>
          </p:nvPr>
        </p:nvSpPr>
        <p:spPr>
          <a:xfrm>
            <a:off x="1270000" y="1270000"/>
            <a:ext cx="10464800" cy="7213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Body Level One</a:t>
            </a:r>
          </a:p>
          <a:p>
            <a:pPr lvl="1"/>
            <a:r>
              <a:t>Body Level Two</a:t>
            </a:r>
          </a:p>
          <a:p>
            <a:pPr lvl="2"/>
            <a:r>
              <a:t>Body Level Three</a:t>
            </a:r>
          </a:p>
          <a:p>
            <a:pPr lvl="3"/>
            <a:r>
              <a:t>Body Level Four</a:t>
            </a:r>
          </a:p>
          <a:p>
            <a:pPr lvl="4"/>
            <a:r>
              <a:t>Body Level Five</a:t>
            </a:r>
          </a:p>
        </p:txBody>
      </p:sp>
      <p:sp>
        <p:nvSpPr>
          <p:cNvPr id="3" name="Title Text"/>
          <p:cNvSpPr txBox="1"/>
          <p:nvPr>
            <p:ph type="title"/>
          </p:nvPr>
        </p:nvSpPr>
        <p:spPr>
          <a:xfrm>
            <a:off x="1270000" y="698500"/>
            <a:ext cx="10464800" cy="1905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4" name="Slide Number"/>
          <p:cNvSpPr txBox="1"/>
          <p:nvPr>
            <p:ph type="sldNum" sz="quarter" idx="2"/>
          </p:nvPr>
        </p:nvSpPr>
        <p:spPr>
          <a:xfrm>
            <a:off x="6292596" y="9017000"/>
            <a:ext cx="406909" cy="380899"/>
          </a:xfrm>
          <a:prstGeom prst="rect">
            <a:avLst/>
          </a:prstGeom>
          <a:ln w="12700">
            <a:miter lim="400000"/>
          </a:ln>
        </p:spPr>
        <p:txBody>
          <a:bodyPr wrap="none" lIns="50800" tIns="50800" rIns="50800" bIns="50800">
            <a:spAutoFit/>
          </a:bodyPr>
          <a:lstStyle>
            <a:lvl1pPr>
              <a:defRPr b="1" sz="1800">
                <a:solidFill>
                  <a:srgbClr val="F1F1F1"/>
                </a:solidFill>
                <a:latin typeface="+mn-lt"/>
                <a:ea typeface="+mn-ea"/>
                <a:cs typeface="+mn-cs"/>
                <a:sym typeface="Superclarendon"/>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1" baseline="0" cap="none" i="0" spc="-144" strike="noStrike" sz="4800" u="none">
          <a:ln>
            <a:noFill/>
          </a:ln>
          <a:solidFill>
            <a:srgbClr val="EEEEEE"/>
          </a:solidFill>
          <a:uFillTx/>
          <a:latin typeface="+mn-lt"/>
          <a:ea typeface="+mn-ea"/>
          <a:cs typeface="+mn-cs"/>
          <a:sym typeface="Superclarendon"/>
        </a:defRPr>
      </a:lvl1pPr>
      <a:lvl2pPr marL="0" marR="0" indent="0" algn="ctr" defTabSz="584200" rtl="0" latinLnBrk="0">
        <a:lnSpc>
          <a:spcPct val="100000"/>
        </a:lnSpc>
        <a:spcBef>
          <a:spcPts val="0"/>
        </a:spcBef>
        <a:spcAft>
          <a:spcPts val="0"/>
        </a:spcAft>
        <a:buClrTx/>
        <a:buSzTx/>
        <a:buFontTx/>
        <a:buNone/>
        <a:tabLst/>
        <a:defRPr b="1" baseline="0" cap="none" i="0" spc="-144" strike="noStrike" sz="4800" u="none">
          <a:ln>
            <a:noFill/>
          </a:ln>
          <a:solidFill>
            <a:srgbClr val="EEEEEE"/>
          </a:solidFill>
          <a:uFillTx/>
          <a:latin typeface="+mn-lt"/>
          <a:ea typeface="+mn-ea"/>
          <a:cs typeface="+mn-cs"/>
          <a:sym typeface="Superclarendon"/>
        </a:defRPr>
      </a:lvl2pPr>
      <a:lvl3pPr marL="0" marR="0" indent="0" algn="ctr" defTabSz="584200" rtl="0" latinLnBrk="0">
        <a:lnSpc>
          <a:spcPct val="100000"/>
        </a:lnSpc>
        <a:spcBef>
          <a:spcPts val="0"/>
        </a:spcBef>
        <a:spcAft>
          <a:spcPts val="0"/>
        </a:spcAft>
        <a:buClrTx/>
        <a:buSzTx/>
        <a:buFontTx/>
        <a:buNone/>
        <a:tabLst/>
        <a:defRPr b="1" baseline="0" cap="none" i="0" spc="-144" strike="noStrike" sz="4800" u="none">
          <a:ln>
            <a:noFill/>
          </a:ln>
          <a:solidFill>
            <a:srgbClr val="EEEEEE"/>
          </a:solidFill>
          <a:uFillTx/>
          <a:latin typeface="+mn-lt"/>
          <a:ea typeface="+mn-ea"/>
          <a:cs typeface="+mn-cs"/>
          <a:sym typeface="Superclarendon"/>
        </a:defRPr>
      </a:lvl3pPr>
      <a:lvl4pPr marL="0" marR="0" indent="0" algn="ctr" defTabSz="584200" rtl="0" latinLnBrk="0">
        <a:lnSpc>
          <a:spcPct val="100000"/>
        </a:lnSpc>
        <a:spcBef>
          <a:spcPts val="0"/>
        </a:spcBef>
        <a:spcAft>
          <a:spcPts val="0"/>
        </a:spcAft>
        <a:buClrTx/>
        <a:buSzTx/>
        <a:buFontTx/>
        <a:buNone/>
        <a:tabLst/>
        <a:defRPr b="1" baseline="0" cap="none" i="0" spc="-144" strike="noStrike" sz="4800" u="none">
          <a:ln>
            <a:noFill/>
          </a:ln>
          <a:solidFill>
            <a:srgbClr val="EEEEEE"/>
          </a:solidFill>
          <a:uFillTx/>
          <a:latin typeface="+mn-lt"/>
          <a:ea typeface="+mn-ea"/>
          <a:cs typeface="+mn-cs"/>
          <a:sym typeface="Superclarendon"/>
        </a:defRPr>
      </a:lvl4pPr>
      <a:lvl5pPr marL="0" marR="0" indent="0" algn="ctr" defTabSz="584200" rtl="0" latinLnBrk="0">
        <a:lnSpc>
          <a:spcPct val="100000"/>
        </a:lnSpc>
        <a:spcBef>
          <a:spcPts val="0"/>
        </a:spcBef>
        <a:spcAft>
          <a:spcPts val="0"/>
        </a:spcAft>
        <a:buClrTx/>
        <a:buSzTx/>
        <a:buFontTx/>
        <a:buNone/>
        <a:tabLst/>
        <a:defRPr b="1" baseline="0" cap="none" i="0" spc="-144" strike="noStrike" sz="4800" u="none">
          <a:ln>
            <a:noFill/>
          </a:ln>
          <a:solidFill>
            <a:srgbClr val="EEEEEE"/>
          </a:solidFill>
          <a:uFillTx/>
          <a:latin typeface="+mn-lt"/>
          <a:ea typeface="+mn-ea"/>
          <a:cs typeface="+mn-cs"/>
          <a:sym typeface="Superclarendon"/>
        </a:defRPr>
      </a:lvl5pPr>
      <a:lvl6pPr marL="0" marR="0" indent="0" algn="ctr" defTabSz="584200" rtl="0" latinLnBrk="0">
        <a:lnSpc>
          <a:spcPct val="100000"/>
        </a:lnSpc>
        <a:spcBef>
          <a:spcPts val="0"/>
        </a:spcBef>
        <a:spcAft>
          <a:spcPts val="0"/>
        </a:spcAft>
        <a:buClrTx/>
        <a:buSzTx/>
        <a:buFontTx/>
        <a:buNone/>
        <a:tabLst/>
        <a:defRPr b="1" baseline="0" cap="none" i="0" spc="-144" strike="noStrike" sz="4800" u="none">
          <a:ln>
            <a:noFill/>
          </a:ln>
          <a:solidFill>
            <a:srgbClr val="EEEEEE"/>
          </a:solidFill>
          <a:uFillTx/>
          <a:latin typeface="+mn-lt"/>
          <a:ea typeface="+mn-ea"/>
          <a:cs typeface="+mn-cs"/>
          <a:sym typeface="Superclarendon"/>
        </a:defRPr>
      </a:lvl6pPr>
      <a:lvl7pPr marL="0" marR="0" indent="0" algn="ctr" defTabSz="584200" rtl="0" latinLnBrk="0">
        <a:lnSpc>
          <a:spcPct val="100000"/>
        </a:lnSpc>
        <a:spcBef>
          <a:spcPts val="0"/>
        </a:spcBef>
        <a:spcAft>
          <a:spcPts val="0"/>
        </a:spcAft>
        <a:buClrTx/>
        <a:buSzTx/>
        <a:buFontTx/>
        <a:buNone/>
        <a:tabLst/>
        <a:defRPr b="1" baseline="0" cap="none" i="0" spc="-144" strike="noStrike" sz="4800" u="none">
          <a:ln>
            <a:noFill/>
          </a:ln>
          <a:solidFill>
            <a:srgbClr val="EEEEEE"/>
          </a:solidFill>
          <a:uFillTx/>
          <a:latin typeface="+mn-lt"/>
          <a:ea typeface="+mn-ea"/>
          <a:cs typeface="+mn-cs"/>
          <a:sym typeface="Superclarendon"/>
        </a:defRPr>
      </a:lvl7pPr>
      <a:lvl8pPr marL="0" marR="0" indent="0" algn="ctr" defTabSz="584200" rtl="0" latinLnBrk="0">
        <a:lnSpc>
          <a:spcPct val="100000"/>
        </a:lnSpc>
        <a:spcBef>
          <a:spcPts val="0"/>
        </a:spcBef>
        <a:spcAft>
          <a:spcPts val="0"/>
        </a:spcAft>
        <a:buClrTx/>
        <a:buSzTx/>
        <a:buFontTx/>
        <a:buNone/>
        <a:tabLst/>
        <a:defRPr b="1" baseline="0" cap="none" i="0" spc="-144" strike="noStrike" sz="4800" u="none">
          <a:ln>
            <a:noFill/>
          </a:ln>
          <a:solidFill>
            <a:srgbClr val="EEEEEE"/>
          </a:solidFill>
          <a:uFillTx/>
          <a:latin typeface="+mn-lt"/>
          <a:ea typeface="+mn-ea"/>
          <a:cs typeface="+mn-cs"/>
          <a:sym typeface="Superclarendon"/>
        </a:defRPr>
      </a:lvl8pPr>
      <a:lvl9pPr marL="0" marR="0" indent="0" algn="ctr" defTabSz="584200" rtl="0" latinLnBrk="0">
        <a:lnSpc>
          <a:spcPct val="100000"/>
        </a:lnSpc>
        <a:spcBef>
          <a:spcPts val="0"/>
        </a:spcBef>
        <a:spcAft>
          <a:spcPts val="0"/>
        </a:spcAft>
        <a:buClrTx/>
        <a:buSzTx/>
        <a:buFontTx/>
        <a:buNone/>
        <a:tabLst/>
        <a:defRPr b="1" baseline="0" cap="none" i="0" spc="-144" strike="noStrike" sz="4800" u="none">
          <a:ln>
            <a:noFill/>
          </a:ln>
          <a:solidFill>
            <a:srgbClr val="EEEEEE"/>
          </a:solidFill>
          <a:uFillTx/>
          <a:latin typeface="+mn-lt"/>
          <a:ea typeface="+mn-ea"/>
          <a:cs typeface="+mn-cs"/>
          <a:sym typeface="Superclarendon"/>
        </a:defRPr>
      </a:lvl9pPr>
    </p:titleStyle>
    <p:bodyStyle>
      <a:lvl1pPr marL="1116479" marR="0" indent="-1116479" algn="l" defTabSz="584200" rtl="0" latinLnBrk="0">
        <a:lnSpc>
          <a:spcPct val="100000"/>
        </a:lnSpc>
        <a:spcBef>
          <a:spcPts val="4200"/>
        </a:spcBef>
        <a:spcAft>
          <a:spcPts val="0"/>
        </a:spcAft>
        <a:buClrTx/>
        <a:buSzPct val="65000"/>
        <a:buFontTx/>
        <a:buBlip>
          <a:blip r:embed="rId3"/>
        </a:buBlip>
        <a:tabLst/>
        <a:defRPr b="0" baseline="0" cap="none" i="0" spc="0" strike="noStrike" sz="6100" u="none">
          <a:ln>
            <a:noFill/>
          </a:ln>
          <a:solidFill>
            <a:srgbClr val="EEEEEE"/>
          </a:solidFill>
          <a:uFillTx/>
          <a:latin typeface="Helvetica Neue Bold Condensed"/>
          <a:ea typeface="Helvetica Neue Bold Condensed"/>
          <a:cs typeface="Helvetica Neue Bold Condensed"/>
          <a:sym typeface="Helvetica Neue Bold Condensed"/>
        </a:defRPr>
      </a:lvl1pPr>
      <a:lvl2pPr marL="1738779" marR="0" indent="-1116479" algn="l" defTabSz="584200" rtl="0" latinLnBrk="0">
        <a:lnSpc>
          <a:spcPct val="100000"/>
        </a:lnSpc>
        <a:spcBef>
          <a:spcPts val="4200"/>
        </a:spcBef>
        <a:spcAft>
          <a:spcPts val="0"/>
        </a:spcAft>
        <a:buClrTx/>
        <a:buSzPct val="65000"/>
        <a:buFontTx/>
        <a:buBlip>
          <a:blip r:embed="rId3"/>
        </a:buBlip>
        <a:tabLst/>
        <a:defRPr b="0" baseline="0" cap="none" i="0" spc="0" strike="noStrike" sz="6100" u="none">
          <a:ln>
            <a:noFill/>
          </a:ln>
          <a:solidFill>
            <a:srgbClr val="EEEEEE"/>
          </a:solidFill>
          <a:uFillTx/>
          <a:latin typeface="Helvetica Neue Bold Condensed"/>
          <a:ea typeface="Helvetica Neue Bold Condensed"/>
          <a:cs typeface="Helvetica Neue Bold Condensed"/>
          <a:sym typeface="Helvetica Neue Bold Condensed"/>
        </a:defRPr>
      </a:lvl2pPr>
      <a:lvl3pPr marL="2361079" marR="0" indent="-1116479" algn="l" defTabSz="584200" rtl="0" latinLnBrk="0">
        <a:lnSpc>
          <a:spcPct val="100000"/>
        </a:lnSpc>
        <a:spcBef>
          <a:spcPts val="4200"/>
        </a:spcBef>
        <a:spcAft>
          <a:spcPts val="0"/>
        </a:spcAft>
        <a:buClrTx/>
        <a:buSzPct val="65000"/>
        <a:buFontTx/>
        <a:buBlip>
          <a:blip r:embed="rId3"/>
        </a:buBlip>
        <a:tabLst/>
        <a:defRPr b="0" baseline="0" cap="none" i="0" spc="0" strike="noStrike" sz="6100" u="none">
          <a:ln>
            <a:noFill/>
          </a:ln>
          <a:solidFill>
            <a:srgbClr val="EEEEEE"/>
          </a:solidFill>
          <a:uFillTx/>
          <a:latin typeface="Helvetica Neue Bold Condensed"/>
          <a:ea typeface="Helvetica Neue Bold Condensed"/>
          <a:cs typeface="Helvetica Neue Bold Condensed"/>
          <a:sym typeface="Helvetica Neue Bold Condensed"/>
        </a:defRPr>
      </a:lvl3pPr>
      <a:lvl4pPr marL="2983379" marR="0" indent="-1116479" algn="l" defTabSz="584200" rtl="0" latinLnBrk="0">
        <a:lnSpc>
          <a:spcPct val="100000"/>
        </a:lnSpc>
        <a:spcBef>
          <a:spcPts val="4200"/>
        </a:spcBef>
        <a:spcAft>
          <a:spcPts val="0"/>
        </a:spcAft>
        <a:buClrTx/>
        <a:buSzPct val="65000"/>
        <a:buFontTx/>
        <a:buBlip>
          <a:blip r:embed="rId3"/>
        </a:buBlip>
        <a:tabLst/>
        <a:defRPr b="0" baseline="0" cap="none" i="0" spc="0" strike="noStrike" sz="6100" u="none">
          <a:ln>
            <a:noFill/>
          </a:ln>
          <a:solidFill>
            <a:srgbClr val="EEEEEE"/>
          </a:solidFill>
          <a:uFillTx/>
          <a:latin typeface="Helvetica Neue Bold Condensed"/>
          <a:ea typeface="Helvetica Neue Bold Condensed"/>
          <a:cs typeface="Helvetica Neue Bold Condensed"/>
          <a:sym typeface="Helvetica Neue Bold Condensed"/>
        </a:defRPr>
      </a:lvl4pPr>
      <a:lvl5pPr marL="3605679" marR="0" indent="-1116479" algn="l" defTabSz="584200" rtl="0" latinLnBrk="0">
        <a:lnSpc>
          <a:spcPct val="100000"/>
        </a:lnSpc>
        <a:spcBef>
          <a:spcPts val="4200"/>
        </a:spcBef>
        <a:spcAft>
          <a:spcPts val="0"/>
        </a:spcAft>
        <a:buClrTx/>
        <a:buSzPct val="65000"/>
        <a:buFontTx/>
        <a:buBlip>
          <a:blip r:embed="rId3"/>
        </a:buBlip>
        <a:tabLst/>
        <a:defRPr b="0" baseline="0" cap="none" i="0" spc="0" strike="noStrike" sz="6100" u="none">
          <a:ln>
            <a:noFill/>
          </a:ln>
          <a:solidFill>
            <a:srgbClr val="EEEEEE"/>
          </a:solidFill>
          <a:uFillTx/>
          <a:latin typeface="Helvetica Neue Bold Condensed"/>
          <a:ea typeface="Helvetica Neue Bold Condensed"/>
          <a:cs typeface="Helvetica Neue Bold Condensed"/>
          <a:sym typeface="Helvetica Neue Bold Condensed"/>
        </a:defRPr>
      </a:lvl5pPr>
      <a:lvl6pPr marL="4227979" marR="0" indent="-1116479" algn="l" defTabSz="584200" rtl="0" latinLnBrk="0">
        <a:lnSpc>
          <a:spcPct val="100000"/>
        </a:lnSpc>
        <a:spcBef>
          <a:spcPts val="4200"/>
        </a:spcBef>
        <a:spcAft>
          <a:spcPts val="0"/>
        </a:spcAft>
        <a:buClrTx/>
        <a:buSzPct val="65000"/>
        <a:buFontTx/>
        <a:buBlip>
          <a:blip r:embed="rId3"/>
        </a:buBlip>
        <a:tabLst/>
        <a:defRPr b="0" baseline="0" cap="none" i="0" spc="0" strike="noStrike" sz="6100" u="none">
          <a:ln>
            <a:noFill/>
          </a:ln>
          <a:solidFill>
            <a:srgbClr val="EEEEEE"/>
          </a:solidFill>
          <a:uFillTx/>
          <a:latin typeface="Helvetica Neue Bold Condensed"/>
          <a:ea typeface="Helvetica Neue Bold Condensed"/>
          <a:cs typeface="Helvetica Neue Bold Condensed"/>
          <a:sym typeface="Helvetica Neue Bold Condensed"/>
        </a:defRPr>
      </a:lvl6pPr>
      <a:lvl7pPr marL="4850279" marR="0" indent="-1116479" algn="l" defTabSz="584200" rtl="0" latinLnBrk="0">
        <a:lnSpc>
          <a:spcPct val="100000"/>
        </a:lnSpc>
        <a:spcBef>
          <a:spcPts val="4200"/>
        </a:spcBef>
        <a:spcAft>
          <a:spcPts val="0"/>
        </a:spcAft>
        <a:buClrTx/>
        <a:buSzPct val="65000"/>
        <a:buFontTx/>
        <a:buBlip>
          <a:blip r:embed="rId3"/>
        </a:buBlip>
        <a:tabLst/>
        <a:defRPr b="0" baseline="0" cap="none" i="0" spc="0" strike="noStrike" sz="6100" u="none">
          <a:ln>
            <a:noFill/>
          </a:ln>
          <a:solidFill>
            <a:srgbClr val="EEEEEE"/>
          </a:solidFill>
          <a:uFillTx/>
          <a:latin typeface="Helvetica Neue Bold Condensed"/>
          <a:ea typeface="Helvetica Neue Bold Condensed"/>
          <a:cs typeface="Helvetica Neue Bold Condensed"/>
          <a:sym typeface="Helvetica Neue Bold Condensed"/>
        </a:defRPr>
      </a:lvl7pPr>
      <a:lvl8pPr marL="5472579" marR="0" indent="-1116479" algn="l" defTabSz="584200" rtl="0" latinLnBrk="0">
        <a:lnSpc>
          <a:spcPct val="100000"/>
        </a:lnSpc>
        <a:spcBef>
          <a:spcPts val="4200"/>
        </a:spcBef>
        <a:spcAft>
          <a:spcPts val="0"/>
        </a:spcAft>
        <a:buClrTx/>
        <a:buSzPct val="65000"/>
        <a:buFontTx/>
        <a:buBlip>
          <a:blip r:embed="rId3"/>
        </a:buBlip>
        <a:tabLst/>
        <a:defRPr b="0" baseline="0" cap="none" i="0" spc="0" strike="noStrike" sz="6100" u="none">
          <a:ln>
            <a:noFill/>
          </a:ln>
          <a:solidFill>
            <a:srgbClr val="EEEEEE"/>
          </a:solidFill>
          <a:uFillTx/>
          <a:latin typeface="Helvetica Neue Bold Condensed"/>
          <a:ea typeface="Helvetica Neue Bold Condensed"/>
          <a:cs typeface="Helvetica Neue Bold Condensed"/>
          <a:sym typeface="Helvetica Neue Bold Condensed"/>
        </a:defRPr>
      </a:lvl8pPr>
      <a:lvl9pPr marL="6094879" marR="0" indent="-1116479" algn="l" defTabSz="584200" rtl="0" latinLnBrk="0">
        <a:lnSpc>
          <a:spcPct val="100000"/>
        </a:lnSpc>
        <a:spcBef>
          <a:spcPts val="4200"/>
        </a:spcBef>
        <a:spcAft>
          <a:spcPts val="0"/>
        </a:spcAft>
        <a:buClrTx/>
        <a:buSzPct val="65000"/>
        <a:buFontTx/>
        <a:buBlip>
          <a:blip r:embed="rId3"/>
        </a:buBlip>
        <a:tabLst/>
        <a:defRPr b="0" baseline="0" cap="none" i="0" spc="0" strike="noStrike" sz="6100" u="none">
          <a:ln>
            <a:noFill/>
          </a:ln>
          <a:solidFill>
            <a:srgbClr val="EEEEEE"/>
          </a:solidFill>
          <a:uFillTx/>
          <a:latin typeface="Helvetica Neue Bold Condensed"/>
          <a:ea typeface="Helvetica Neue Bold Condensed"/>
          <a:cs typeface="Helvetica Neue Bold Condensed"/>
          <a:sym typeface="Helvetica Neue Bold Condensed"/>
        </a:defRPr>
      </a:lvl9pPr>
    </p:bodyStyle>
    <p:otherStyle>
      <a:lvl1pPr marL="0" marR="0" indent="0" algn="ctr" defTabSz="584200" latinLnBrk="0">
        <a:lnSpc>
          <a:spcPct val="100000"/>
        </a:lnSpc>
        <a:spcBef>
          <a:spcPts val="0"/>
        </a:spcBef>
        <a:spcAft>
          <a:spcPts val="0"/>
        </a:spcAft>
        <a:buClrTx/>
        <a:buSzTx/>
        <a:buFontTx/>
        <a:buNone/>
        <a:tabLst/>
        <a:defRPr b="1" baseline="0" cap="none" i="0" spc="0" strike="noStrike" sz="1800" u="none">
          <a:ln>
            <a:noFill/>
          </a:ln>
          <a:solidFill>
            <a:schemeClr val="tx1"/>
          </a:solidFill>
          <a:uFillTx/>
          <a:latin typeface="+mn-lt"/>
          <a:ea typeface="+mn-ea"/>
          <a:cs typeface="+mn-cs"/>
          <a:sym typeface="Superclarendon"/>
        </a:defRPr>
      </a:lvl1pPr>
      <a:lvl2pPr marL="0" marR="0" indent="228600" algn="ctr" defTabSz="584200" latinLnBrk="0">
        <a:lnSpc>
          <a:spcPct val="100000"/>
        </a:lnSpc>
        <a:spcBef>
          <a:spcPts val="0"/>
        </a:spcBef>
        <a:spcAft>
          <a:spcPts val="0"/>
        </a:spcAft>
        <a:buClrTx/>
        <a:buSzTx/>
        <a:buFontTx/>
        <a:buNone/>
        <a:tabLst/>
        <a:defRPr b="1" baseline="0" cap="none" i="0" spc="0" strike="noStrike" sz="1800" u="none">
          <a:ln>
            <a:noFill/>
          </a:ln>
          <a:solidFill>
            <a:schemeClr val="tx1"/>
          </a:solidFill>
          <a:uFillTx/>
          <a:latin typeface="+mn-lt"/>
          <a:ea typeface="+mn-ea"/>
          <a:cs typeface="+mn-cs"/>
          <a:sym typeface="Superclarendon"/>
        </a:defRPr>
      </a:lvl2pPr>
      <a:lvl3pPr marL="0" marR="0" indent="457200" algn="ctr" defTabSz="584200" latinLnBrk="0">
        <a:lnSpc>
          <a:spcPct val="100000"/>
        </a:lnSpc>
        <a:spcBef>
          <a:spcPts val="0"/>
        </a:spcBef>
        <a:spcAft>
          <a:spcPts val="0"/>
        </a:spcAft>
        <a:buClrTx/>
        <a:buSzTx/>
        <a:buFontTx/>
        <a:buNone/>
        <a:tabLst/>
        <a:defRPr b="1" baseline="0" cap="none" i="0" spc="0" strike="noStrike" sz="1800" u="none">
          <a:ln>
            <a:noFill/>
          </a:ln>
          <a:solidFill>
            <a:schemeClr val="tx1"/>
          </a:solidFill>
          <a:uFillTx/>
          <a:latin typeface="+mn-lt"/>
          <a:ea typeface="+mn-ea"/>
          <a:cs typeface="+mn-cs"/>
          <a:sym typeface="Superclarendon"/>
        </a:defRPr>
      </a:lvl3pPr>
      <a:lvl4pPr marL="0" marR="0" indent="685800" algn="ctr" defTabSz="584200" latinLnBrk="0">
        <a:lnSpc>
          <a:spcPct val="100000"/>
        </a:lnSpc>
        <a:spcBef>
          <a:spcPts val="0"/>
        </a:spcBef>
        <a:spcAft>
          <a:spcPts val="0"/>
        </a:spcAft>
        <a:buClrTx/>
        <a:buSzTx/>
        <a:buFontTx/>
        <a:buNone/>
        <a:tabLst/>
        <a:defRPr b="1" baseline="0" cap="none" i="0" spc="0" strike="noStrike" sz="1800" u="none">
          <a:ln>
            <a:noFill/>
          </a:ln>
          <a:solidFill>
            <a:schemeClr val="tx1"/>
          </a:solidFill>
          <a:uFillTx/>
          <a:latin typeface="+mn-lt"/>
          <a:ea typeface="+mn-ea"/>
          <a:cs typeface="+mn-cs"/>
          <a:sym typeface="Superclarendon"/>
        </a:defRPr>
      </a:lvl4pPr>
      <a:lvl5pPr marL="0" marR="0" indent="914400" algn="ctr" defTabSz="584200" latinLnBrk="0">
        <a:lnSpc>
          <a:spcPct val="100000"/>
        </a:lnSpc>
        <a:spcBef>
          <a:spcPts val="0"/>
        </a:spcBef>
        <a:spcAft>
          <a:spcPts val="0"/>
        </a:spcAft>
        <a:buClrTx/>
        <a:buSzTx/>
        <a:buFontTx/>
        <a:buNone/>
        <a:tabLst/>
        <a:defRPr b="1" baseline="0" cap="none" i="0" spc="0" strike="noStrike" sz="1800" u="none">
          <a:ln>
            <a:noFill/>
          </a:ln>
          <a:solidFill>
            <a:schemeClr val="tx1"/>
          </a:solidFill>
          <a:uFillTx/>
          <a:latin typeface="+mn-lt"/>
          <a:ea typeface="+mn-ea"/>
          <a:cs typeface="+mn-cs"/>
          <a:sym typeface="Superclarendon"/>
        </a:defRPr>
      </a:lvl5pPr>
      <a:lvl6pPr marL="0" marR="0" indent="1143000" algn="ctr" defTabSz="584200" latinLnBrk="0">
        <a:lnSpc>
          <a:spcPct val="100000"/>
        </a:lnSpc>
        <a:spcBef>
          <a:spcPts val="0"/>
        </a:spcBef>
        <a:spcAft>
          <a:spcPts val="0"/>
        </a:spcAft>
        <a:buClrTx/>
        <a:buSzTx/>
        <a:buFontTx/>
        <a:buNone/>
        <a:tabLst/>
        <a:defRPr b="1" baseline="0" cap="none" i="0" spc="0" strike="noStrike" sz="1800" u="none">
          <a:ln>
            <a:noFill/>
          </a:ln>
          <a:solidFill>
            <a:schemeClr val="tx1"/>
          </a:solidFill>
          <a:uFillTx/>
          <a:latin typeface="+mn-lt"/>
          <a:ea typeface="+mn-ea"/>
          <a:cs typeface="+mn-cs"/>
          <a:sym typeface="Superclarendon"/>
        </a:defRPr>
      </a:lvl6pPr>
      <a:lvl7pPr marL="0" marR="0" indent="1371600" algn="ctr" defTabSz="584200" latinLnBrk="0">
        <a:lnSpc>
          <a:spcPct val="100000"/>
        </a:lnSpc>
        <a:spcBef>
          <a:spcPts val="0"/>
        </a:spcBef>
        <a:spcAft>
          <a:spcPts val="0"/>
        </a:spcAft>
        <a:buClrTx/>
        <a:buSzTx/>
        <a:buFontTx/>
        <a:buNone/>
        <a:tabLst/>
        <a:defRPr b="1" baseline="0" cap="none" i="0" spc="0" strike="noStrike" sz="1800" u="none">
          <a:ln>
            <a:noFill/>
          </a:ln>
          <a:solidFill>
            <a:schemeClr val="tx1"/>
          </a:solidFill>
          <a:uFillTx/>
          <a:latin typeface="+mn-lt"/>
          <a:ea typeface="+mn-ea"/>
          <a:cs typeface="+mn-cs"/>
          <a:sym typeface="Superclarendon"/>
        </a:defRPr>
      </a:lvl7pPr>
      <a:lvl8pPr marL="0" marR="0" indent="1600200" algn="ctr" defTabSz="584200" latinLnBrk="0">
        <a:lnSpc>
          <a:spcPct val="100000"/>
        </a:lnSpc>
        <a:spcBef>
          <a:spcPts val="0"/>
        </a:spcBef>
        <a:spcAft>
          <a:spcPts val="0"/>
        </a:spcAft>
        <a:buClrTx/>
        <a:buSzTx/>
        <a:buFontTx/>
        <a:buNone/>
        <a:tabLst/>
        <a:defRPr b="1" baseline="0" cap="none" i="0" spc="0" strike="noStrike" sz="1800" u="none">
          <a:ln>
            <a:noFill/>
          </a:ln>
          <a:solidFill>
            <a:schemeClr val="tx1"/>
          </a:solidFill>
          <a:uFillTx/>
          <a:latin typeface="+mn-lt"/>
          <a:ea typeface="+mn-ea"/>
          <a:cs typeface="+mn-cs"/>
          <a:sym typeface="Superclarendon"/>
        </a:defRPr>
      </a:lvl8pPr>
      <a:lvl9pPr marL="0" marR="0" indent="1828800" algn="ctr" defTabSz="584200" latinLnBrk="0">
        <a:lnSpc>
          <a:spcPct val="100000"/>
        </a:lnSpc>
        <a:spcBef>
          <a:spcPts val="0"/>
        </a:spcBef>
        <a:spcAft>
          <a:spcPts val="0"/>
        </a:spcAft>
        <a:buClrTx/>
        <a:buSzTx/>
        <a:buFontTx/>
        <a:buNone/>
        <a:tabLst/>
        <a:defRPr b="1" baseline="0" cap="none" i="0" spc="0" strike="noStrike" sz="1800" u="none">
          <a:ln>
            <a:noFill/>
          </a:ln>
          <a:solidFill>
            <a:schemeClr val="tx1"/>
          </a:solidFill>
          <a:uFillTx/>
          <a:latin typeface="+mn-lt"/>
          <a:ea typeface="+mn-ea"/>
          <a:cs typeface="+mn-cs"/>
          <a:sym typeface="Superclarendon"/>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jpeg"/><Relationship Id="rId3" Type="http://schemas.openxmlformats.org/officeDocument/2006/relationships/hyperlink" Target="https://commons.wikimedia.org/w/index.php?curid=57233023"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hyperlink" Target="https://www.ers.usda.gov/data-products/urban-influence-codes/documentation/" TargetMode="Externa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6.png"/><Relationship Id="rId3" Type="http://schemas.openxmlformats.org/officeDocument/2006/relationships/image" Target="../media/image17.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6.png"/><Relationship Id="rId11" Type="http://schemas.openxmlformats.org/officeDocument/2006/relationships/image" Target="../media/image27.png"/><Relationship Id="rId12" Type="http://schemas.openxmlformats.org/officeDocument/2006/relationships/image" Target="../media/image28.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png"/><Relationship Id="rId3" Type="http://schemas.openxmlformats.org/officeDocument/2006/relationships/image" Target="../media/image5.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Census data &amp; the opioid crisis"/>
          <p:cNvSpPr txBox="1"/>
          <p:nvPr>
            <p:ph type="body" sz="half" idx="1"/>
          </p:nvPr>
        </p:nvSpPr>
        <p:spPr>
          <a:xfrm>
            <a:off x="1346200" y="81657"/>
            <a:ext cx="10464800" cy="2674541"/>
          </a:xfrm>
          <a:prstGeom prst="rect">
            <a:avLst/>
          </a:prstGeom>
        </p:spPr>
        <p:txBody>
          <a:bodyPr lIns="0" tIns="0" rIns="0" bIns="0"/>
          <a:lstStyle>
            <a:lvl1pPr marL="0" indent="0" algn="ctr">
              <a:buSzTx/>
              <a:buNone/>
              <a:defRPr b="1" sz="4800">
                <a:solidFill>
                  <a:schemeClr val="accent5">
                    <a:hueOff val="36460"/>
                    <a:satOff val="9458"/>
                    <a:lumOff val="-9293"/>
                  </a:schemeClr>
                </a:solidFill>
                <a:latin typeface="Lucida Grande"/>
                <a:ea typeface="Lucida Grande"/>
                <a:cs typeface="Lucida Grande"/>
                <a:sym typeface="Lucida Grande"/>
              </a:defRPr>
            </a:lvl1pPr>
          </a:lstStyle>
          <a:p>
            <a:pPr/>
            <a:r>
              <a:t>Census data &amp; the opioid crisis</a:t>
            </a:r>
          </a:p>
        </p:txBody>
      </p:sp>
      <p:pic>
        <p:nvPicPr>
          <p:cNvPr id="146" name="Timeline._Overdose_deaths_involving_opioids,_United_States.jpg" descr="Timeline._Overdose_deaths_involving_opioids,_United_States.jpg"/>
          <p:cNvPicPr>
            <a:picLocks noChangeAspect="1"/>
          </p:cNvPicPr>
          <p:nvPr/>
        </p:nvPicPr>
        <p:blipFill>
          <a:blip r:embed="rId2">
            <a:extLst/>
          </a:blip>
          <a:stretch>
            <a:fillRect/>
          </a:stretch>
        </p:blipFill>
        <p:spPr>
          <a:xfrm>
            <a:off x="1339850" y="1682750"/>
            <a:ext cx="10528300" cy="6604000"/>
          </a:xfrm>
          <a:prstGeom prst="rect">
            <a:avLst/>
          </a:prstGeom>
          <a:ln w="12700">
            <a:miter lim="400000"/>
          </a:ln>
        </p:spPr>
      </p:pic>
      <p:sp>
        <p:nvSpPr>
          <p:cNvPr id="147" name="Graphic by Centers for Disease Control and Prevention. Original chart was cropped by User:Timeshifter. Freeware IrfanView was used. - Chart from Data Overview. Drug Overdose. CDC Injury Center., Public Domain, https://commons.wikimedia.org/w/index.php?curid=57233023"/>
          <p:cNvSpPr txBox="1"/>
          <p:nvPr/>
        </p:nvSpPr>
        <p:spPr>
          <a:xfrm>
            <a:off x="3256372" y="8638133"/>
            <a:ext cx="8612955" cy="47833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4200"/>
              </a:spcBef>
              <a:defRPr sz="1200">
                <a:solidFill>
                  <a:srgbClr val="000000"/>
                </a:solidFill>
              </a:defRPr>
            </a:pPr>
            <a:r>
              <a:t>Graphic by Centers for Disease Control and Prevention. Original chart was cropped by User:Timeshifter. Freeware IrfanView was used. - Chart from Data Overview. Drug Overdose. CDC Injury Center., Public Domain, </a:t>
            </a:r>
            <a:r>
              <a:rPr u="sng">
                <a:hlinkClick r:id="rId3" invalidUrl="" action="" tgtFrame="" tooltip="" history="1" highlightClick="0" endSnd="0"/>
              </a:rPr>
              <a:t>https://commons.wikimedia.org/w/index.php?curid=57233023</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Outliers are a concern…"/>
          <p:cNvSpPr txBox="1"/>
          <p:nvPr>
            <p:ph type="body" idx="1"/>
          </p:nvPr>
        </p:nvSpPr>
        <p:spPr>
          <a:xfrm>
            <a:off x="1270000" y="2806700"/>
            <a:ext cx="10464800" cy="6715572"/>
          </a:xfrm>
          <a:prstGeom prst="rect">
            <a:avLst/>
          </a:prstGeom>
        </p:spPr>
        <p:txBody>
          <a:bodyPr anchor="t"/>
          <a:lstStyle/>
          <a:p>
            <a:pPr marL="0" indent="0">
              <a:buSzTx/>
              <a:buNone/>
              <a:defRPr b="1" sz="3500">
                <a:solidFill>
                  <a:srgbClr val="000000"/>
                </a:solidFill>
                <a:latin typeface="Arial Narrow"/>
                <a:ea typeface="Arial Narrow"/>
                <a:cs typeface="Arial Narrow"/>
                <a:sym typeface="Arial Narrow"/>
              </a:defRPr>
            </a:pPr>
            <a:r>
              <a:t>Outliers are a concern</a:t>
            </a:r>
          </a:p>
          <a:p>
            <a:pPr marL="612588" indent="-612588">
              <a:spcBef>
                <a:spcPts val="1500"/>
              </a:spcBef>
              <a:buSzPct val="125000"/>
              <a:buChar char="•"/>
              <a:defRPr b="1" i="1" sz="2500">
                <a:solidFill>
                  <a:srgbClr val="000000"/>
                </a:solidFill>
                <a:latin typeface="Arial Narrow"/>
                <a:ea typeface="Arial Narrow"/>
                <a:cs typeface="Arial Narrow"/>
                <a:sym typeface="Arial Narrow"/>
              </a:defRPr>
            </a:pPr>
            <a:r>
              <a:t>half the samples contain outliers</a:t>
            </a:r>
          </a:p>
          <a:p>
            <a:pPr marL="612588" indent="-612588">
              <a:spcBef>
                <a:spcPts val="1500"/>
              </a:spcBef>
              <a:buSzPct val="125000"/>
              <a:buChar char="•"/>
              <a:defRPr b="1" i="1" sz="2500">
                <a:solidFill>
                  <a:srgbClr val="000000"/>
                </a:solidFill>
                <a:latin typeface="Arial Narrow"/>
                <a:ea typeface="Arial Narrow"/>
                <a:cs typeface="Arial Narrow"/>
                <a:sym typeface="Arial Narrow"/>
              </a:defRPr>
            </a:pPr>
            <a:r>
              <a:t>almost 1/3 contain extreme outliers more than 2.5 * IQR below/above the 1st/3rd quartiles</a:t>
            </a:r>
          </a:p>
          <a:p>
            <a:pPr marL="0" indent="0">
              <a:spcBef>
                <a:spcPts val="1500"/>
              </a:spcBef>
              <a:buSzTx/>
              <a:buNone/>
              <a:defRPr b="1" sz="3500">
                <a:solidFill>
                  <a:srgbClr val="000000"/>
                </a:solidFill>
                <a:latin typeface="Arial Narrow"/>
                <a:ea typeface="Arial Narrow"/>
                <a:cs typeface="Arial Narrow"/>
                <a:sym typeface="Arial Narrow"/>
              </a:defRPr>
            </a:pPr>
            <a:r>
              <a:t>Strategies</a:t>
            </a:r>
          </a:p>
          <a:p>
            <a:pPr marL="612588" indent="-612588">
              <a:spcBef>
                <a:spcPts val="1500"/>
              </a:spcBef>
              <a:buSzPct val="125000"/>
              <a:buChar char="•"/>
              <a:defRPr b="1" i="1" sz="2500">
                <a:solidFill>
                  <a:srgbClr val="000000"/>
                </a:solidFill>
                <a:latin typeface="Arial Narrow"/>
                <a:ea typeface="Arial Narrow"/>
                <a:cs typeface="Arial Narrow"/>
                <a:sym typeface="Arial Narrow"/>
              </a:defRPr>
            </a:pPr>
            <a:r>
              <a:t>Progressively remove samples with</a:t>
            </a:r>
          </a:p>
          <a:p>
            <a:pPr lvl="1" marL="1171388" indent="-549088">
              <a:spcBef>
                <a:spcPts val="1500"/>
              </a:spcBef>
              <a:buBlip>
                <a:blip r:embed="rId2"/>
              </a:buBlip>
              <a:defRPr b="1" i="1" sz="2500">
                <a:solidFill>
                  <a:srgbClr val="000000"/>
                </a:solidFill>
                <a:latin typeface="Arial Narrow"/>
                <a:ea typeface="Arial Narrow"/>
                <a:cs typeface="Arial Narrow"/>
                <a:sym typeface="Arial Narrow"/>
              </a:defRPr>
            </a:pPr>
            <a:r>
              <a:t>2 or more extreme outliers</a:t>
            </a:r>
          </a:p>
          <a:p>
            <a:pPr lvl="1" marL="1171388" indent="-549088">
              <a:spcBef>
                <a:spcPts val="1500"/>
              </a:spcBef>
              <a:buBlip>
                <a:blip r:embed="rId2"/>
              </a:buBlip>
              <a:defRPr b="1" i="1" sz="2500">
                <a:solidFill>
                  <a:srgbClr val="000000"/>
                </a:solidFill>
                <a:latin typeface="Arial Narrow"/>
                <a:ea typeface="Arial Narrow"/>
                <a:cs typeface="Arial Narrow"/>
                <a:sym typeface="Arial Narrow"/>
              </a:defRPr>
            </a:pPr>
            <a:r>
              <a:t>any extreme outliers</a:t>
            </a:r>
          </a:p>
          <a:p>
            <a:pPr marL="612588" indent="-612588">
              <a:spcBef>
                <a:spcPts val="1500"/>
              </a:spcBef>
              <a:buSzPct val="125000"/>
              <a:buChar char="•"/>
              <a:defRPr b="1" i="1" sz="2500">
                <a:solidFill>
                  <a:srgbClr val="000000"/>
                </a:solidFill>
                <a:latin typeface="Arial Narrow"/>
                <a:ea typeface="Arial Narrow"/>
                <a:cs typeface="Arial Narrow"/>
                <a:sym typeface="Arial Narrow"/>
              </a:defRPr>
            </a:pPr>
            <a:r>
              <a:t>Use robust scaling</a:t>
            </a:r>
          </a:p>
          <a:p>
            <a:pPr marL="612588" indent="-612588">
              <a:spcBef>
                <a:spcPts val="1500"/>
              </a:spcBef>
              <a:buSzPct val="125000"/>
              <a:buChar char="•"/>
              <a:defRPr b="1" i="1" sz="2500">
                <a:solidFill>
                  <a:srgbClr val="000000"/>
                </a:solidFill>
                <a:latin typeface="Arial Narrow"/>
                <a:ea typeface="Arial Narrow"/>
                <a:cs typeface="Arial Narrow"/>
                <a:sym typeface="Arial Narrow"/>
              </a:defRPr>
            </a:pPr>
          </a:p>
          <a:p>
            <a:pPr marL="0" indent="0">
              <a:spcBef>
                <a:spcPts val="0"/>
              </a:spcBef>
              <a:buSzTx/>
              <a:buNone/>
              <a:defRPr b="1" i="1" sz="2500">
                <a:solidFill>
                  <a:srgbClr val="000000"/>
                </a:solidFill>
                <a:latin typeface="Arial Narrow"/>
                <a:ea typeface="Arial Narrow"/>
                <a:cs typeface="Arial Narrow"/>
                <a:sym typeface="Arial Narrow"/>
              </a:defRPr>
            </a:pPr>
            <a:r>
              <a:t>Note to self: Dummying a categorical variable with 3 or more categories can lead to EVERY value being an outlier.</a:t>
            </a:r>
          </a:p>
        </p:txBody>
      </p:sp>
      <p:sp>
        <p:nvSpPr>
          <p:cNvPr id="193" name="Outliers"/>
          <p:cNvSpPr txBox="1"/>
          <p:nvPr>
            <p:ph type="title"/>
          </p:nvPr>
        </p:nvSpPr>
        <p:spPr>
          <a:prstGeom prst="rect">
            <a:avLst/>
          </a:prstGeom>
        </p:spPr>
        <p:txBody>
          <a:bodyPr/>
          <a:lstStyle>
            <a:lvl1pPr>
              <a:defRPr>
                <a:solidFill>
                  <a:schemeClr val="accent5">
                    <a:hueOff val="36460"/>
                    <a:satOff val="9458"/>
                    <a:lumOff val="-9293"/>
                  </a:schemeClr>
                </a:solidFill>
                <a:latin typeface="Lucida Grande"/>
                <a:ea typeface="Lucida Grande"/>
                <a:cs typeface="Lucida Grande"/>
                <a:sym typeface="Lucida Grande"/>
              </a:defRPr>
            </a:lvl1pPr>
          </a:lstStyle>
          <a:p>
            <a:pPr/>
            <a:r>
              <a:t>Outliers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The classifiers used were:…"/>
          <p:cNvSpPr txBox="1"/>
          <p:nvPr>
            <p:ph type="body" idx="1"/>
          </p:nvPr>
        </p:nvSpPr>
        <p:spPr>
          <a:prstGeom prst="rect">
            <a:avLst/>
          </a:prstGeom>
        </p:spPr>
        <p:txBody>
          <a:bodyPr anchor="t"/>
          <a:lstStyle/>
          <a:p>
            <a:pPr marL="0" indent="0">
              <a:spcBef>
                <a:spcPts val="3500"/>
              </a:spcBef>
              <a:buSzTx/>
              <a:buNone/>
              <a:defRPr b="1" sz="2500">
                <a:solidFill>
                  <a:srgbClr val="000000"/>
                </a:solidFill>
                <a:latin typeface="Arial Narrow"/>
                <a:ea typeface="Arial Narrow"/>
                <a:cs typeface="Arial Narrow"/>
                <a:sym typeface="Arial Narrow"/>
              </a:defRPr>
            </a:pPr>
            <a:r>
              <a:t>The classifiers used were:</a:t>
            </a:r>
          </a:p>
          <a:p>
            <a:pPr marL="382867" indent="-382867">
              <a:spcBef>
                <a:spcPts val="1000"/>
              </a:spcBef>
              <a:buSzPct val="125000"/>
              <a:buChar char="•"/>
              <a:defRPr b="1" sz="2500">
                <a:solidFill>
                  <a:srgbClr val="000000"/>
                </a:solidFill>
                <a:latin typeface="Arial Narrow"/>
                <a:ea typeface="Arial Narrow"/>
                <a:cs typeface="Arial Narrow"/>
                <a:sym typeface="Arial Narrow"/>
              </a:defRPr>
            </a:pPr>
            <a:r>
              <a:t>logistic regression</a:t>
            </a:r>
          </a:p>
          <a:p>
            <a:pPr marL="382867" indent="-382867">
              <a:spcBef>
                <a:spcPts val="1000"/>
              </a:spcBef>
              <a:buSzPct val="125000"/>
              <a:buChar char="•"/>
              <a:defRPr b="1" sz="2500">
                <a:solidFill>
                  <a:srgbClr val="000000"/>
                </a:solidFill>
                <a:latin typeface="Arial Narrow"/>
                <a:ea typeface="Arial Narrow"/>
                <a:cs typeface="Arial Narrow"/>
                <a:sym typeface="Arial Narrow"/>
              </a:defRPr>
            </a:pPr>
            <a:r>
              <a:t>gradient boosting</a:t>
            </a:r>
          </a:p>
          <a:p>
            <a:pPr marL="382867" indent="-382867">
              <a:spcBef>
                <a:spcPts val="1000"/>
              </a:spcBef>
              <a:buSzPct val="125000"/>
              <a:buChar char="•"/>
              <a:defRPr b="1" sz="2500">
                <a:solidFill>
                  <a:srgbClr val="000000"/>
                </a:solidFill>
                <a:latin typeface="Arial Narrow"/>
                <a:ea typeface="Arial Narrow"/>
                <a:cs typeface="Arial Narrow"/>
                <a:sym typeface="Arial Narrow"/>
              </a:defRPr>
            </a:pPr>
            <a:r>
              <a:t>stochastic gradient descent</a:t>
            </a:r>
          </a:p>
          <a:p>
            <a:pPr marL="382867" indent="-382867">
              <a:spcBef>
                <a:spcPts val="1000"/>
              </a:spcBef>
              <a:buSzPct val="125000"/>
              <a:buChar char="•"/>
              <a:defRPr b="1" sz="2500">
                <a:solidFill>
                  <a:srgbClr val="000000"/>
                </a:solidFill>
                <a:latin typeface="Arial Narrow"/>
                <a:ea typeface="Arial Narrow"/>
                <a:cs typeface="Arial Narrow"/>
                <a:sym typeface="Arial Narrow"/>
              </a:defRPr>
            </a:pPr>
            <a:r>
              <a:t>random forest</a:t>
            </a:r>
          </a:p>
          <a:p>
            <a:pPr marL="382867" indent="-382867">
              <a:spcBef>
                <a:spcPts val="1000"/>
              </a:spcBef>
              <a:buSzPct val="125000"/>
              <a:buChar char="•"/>
              <a:defRPr b="1" sz="2500">
                <a:solidFill>
                  <a:srgbClr val="000000"/>
                </a:solidFill>
                <a:latin typeface="Arial Narrow"/>
                <a:ea typeface="Arial Narrow"/>
                <a:cs typeface="Arial Narrow"/>
                <a:sym typeface="Arial Narrow"/>
              </a:defRPr>
            </a:pPr>
            <a:r>
              <a:t>support vector</a:t>
            </a:r>
          </a:p>
          <a:p>
            <a:pPr marL="382867" indent="-382867">
              <a:spcBef>
                <a:spcPts val="1000"/>
              </a:spcBef>
              <a:buSzPct val="125000"/>
              <a:buChar char="•"/>
              <a:defRPr b="1" sz="2500">
                <a:solidFill>
                  <a:srgbClr val="000000"/>
                </a:solidFill>
                <a:latin typeface="Arial Narrow"/>
                <a:ea typeface="Arial Narrow"/>
                <a:cs typeface="Arial Narrow"/>
                <a:sym typeface="Arial Narrow"/>
              </a:defRPr>
            </a:pPr>
            <a:r>
              <a:t>k-nearest neighbors</a:t>
            </a:r>
          </a:p>
          <a:p>
            <a:pPr marL="0" indent="0">
              <a:spcBef>
                <a:spcPts val="1000"/>
              </a:spcBef>
              <a:buSzTx/>
              <a:buNone/>
              <a:defRPr b="1" sz="2500">
                <a:solidFill>
                  <a:srgbClr val="000000"/>
                </a:solidFill>
                <a:latin typeface="Arial Narrow"/>
                <a:ea typeface="Arial Narrow"/>
                <a:cs typeface="Arial Narrow"/>
                <a:sym typeface="Arial Narrow"/>
              </a:defRPr>
            </a:pPr>
          </a:p>
          <a:p>
            <a:pPr marL="0" indent="0">
              <a:spcBef>
                <a:spcPts val="1000"/>
              </a:spcBef>
              <a:buSzTx/>
              <a:buNone/>
              <a:defRPr b="1" sz="2500">
                <a:solidFill>
                  <a:srgbClr val="000000"/>
                </a:solidFill>
                <a:latin typeface="Arial Narrow"/>
                <a:ea typeface="Arial Narrow"/>
                <a:cs typeface="Arial Narrow"/>
                <a:sym typeface="Arial Narrow"/>
              </a:defRPr>
            </a:pPr>
            <a:r>
              <a:t>The scoring used for model comparison was the </a:t>
            </a:r>
            <a:r>
              <a:rPr i="1"/>
              <a:t>Matthews correlation coefficient (MCC)</a:t>
            </a:r>
            <a:r>
              <a:t>, which uses all four error categories (true/false positives/negatives) and so is particularly appropriate for multi-class classification.</a:t>
            </a:r>
          </a:p>
        </p:txBody>
      </p:sp>
      <p:sp>
        <p:nvSpPr>
          <p:cNvPr id="196" name="Models"/>
          <p:cNvSpPr txBox="1"/>
          <p:nvPr>
            <p:ph type="title"/>
          </p:nvPr>
        </p:nvSpPr>
        <p:spPr>
          <a:prstGeom prst="rect">
            <a:avLst/>
          </a:prstGeom>
        </p:spPr>
        <p:txBody>
          <a:bodyPr/>
          <a:lstStyle>
            <a:lvl1pPr>
              <a:defRPr>
                <a:solidFill>
                  <a:schemeClr val="accent5">
                    <a:hueOff val="36460"/>
                    <a:satOff val="9458"/>
                    <a:lumOff val="-9293"/>
                  </a:schemeClr>
                </a:solidFill>
                <a:latin typeface="Lucida Grande"/>
                <a:ea typeface="Lucida Grande"/>
                <a:cs typeface="Lucida Grande"/>
                <a:sym typeface="Lucida Grande"/>
              </a:defRPr>
            </a:lvl1pPr>
          </a:lstStyle>
          <a:p>
            <a:pPr/>
            <a:r>
              <a:t>Models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Model performance (MCC scores)"/>
          <p:cNvSpPr txBox="1"/>
          <p:nvPr>
            <p:ph type="title"/>
          </p:nvPr>
        </p:nvSpPr>
        <p:spPr>
          <a:xfrm>
            <a:off x="1270000" y="838200"/>
            <a:ext cx="10464800" cy="895400"/>
          </a:xfrm>
          <a:prstGeom prst="rect">
            <a:avLst/>
          </a:prstGeom>
        </p:spPr>
        <p:txBody>
          <a:bodyPr/>
          <a:lstStyle/>
          <a:p>
            <a:pPr>
              <a:defRPr>
                <a:solidFill>
                  <a:schemeClr val="accent5">
                    <a:hueOff val="36460"/>
                    <a:satOff val="9458"/>
                    <a:lumOff val="-9293"/>
                  </a:schemeClr>
                </a:solidFill>
                <a:latin typeface="Lucida Grande"/>
                <a:ea typeface="Lucida Grande"/>
                <a:cs typeface="Lucida Grande"/>
                <a:sym typeface="Lucida Grande"/>
              </a:defRPr>
            </a:pPr>
            <a:r>
              <a:t>Model performance </a:t>
            </a:r>
            <a:r>
              <a:rPr spc="-104" sz="3500"/>
              <a:t>(MCC scores)</a:t>
            </a:r>
          </a:p>
        </p:txBody>
      </p:sp>
      <p:graphicFrame>
        <p:nvGraphicFramePr>
          <p:cNvPr id="199" name="Table"/>
          <p:cNvGraphicFramePr/>
          <p:nvPr/>
        </p:nvGraphicFramePr>
        <p:xfrm>
          <a:off x="1270000" y="2082800"/>
          <a:ext cx="10464800" cy="7213600"/>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1494971"/>
                <a:gridCol w="1494971"/>
                <a:gridCol w="1494971"/>
                <a:gridCol w="1494971"/>
                <a:gridCol w="1494971"/>
                <a:gridCol w="1494971"/>
                <a:gridCol w="1494971"/>
              </a:tblGrid>
              <a:tr h="744024">
                <a:tc>
                  <a:txBody>
                    <a:bodyPr/>
                    <a:lstStyle/>
                    <a:p>
                      <a:pPr algn="l">
                        <a:tabLst>
                          <a:tab pos="1181100" algn="l"/>
                        </a:tabLst>
                        <a:defRPr b="0" sz="3000">
                          <a:effectLst>
                            <a:outerShdw sx="100000" sy="100000" kx="0" ky="0" algn="b" rotWithShape="0" blurRad="25400" dist="12700" dir="5400000">
                              <a:srgbClr val="000000">
                                <a:alpha val="60000"/>
                              </a:srgbClr>
                            </a:outerShdw>
                          </a:effectLst>
                          <a:sym typeface="Helvetica Neue Bold Condensed"/>
                        </a:defRPr>
                      </a:pPr>
                    </a:p>
                  </a:txBody>
                  <a:tcPr marL="50800" marR="50800" marT="50800" marB="50800" anchor="ctr" anchorCtr="0" horzOverflow="overflow"/>
                </a:tc>
                <a:tc>
                  <a:txBody>
                    <a:bodyPr/>
                    <a:lstStyle/>
                    <a:p>
                      <a:pPr>
                        <a:tabLst>
                          <a:tab pos="1181100" algn="l"/>
                        </a:tabLst>
                        <a:defRPr b="0">
                          <a:solidFill>
                            <a:srgbClr val="000000"/>
                          </a:solidFill>
                        </a:defRPr>
                      </a:pPr>
                      <a:r>
                        <a:rPr b="1" sz="3000">
                          <a:solidFill>
                            <a:schemeClr val="accent5">
                              <a:hueOff val="36460"/>
                              <a:satOff val="9458"/>
                              <a:lumOff val="-9293"/>
                            </a:schemeClr>
                          </a:solidFill>
                          <a:effectLst>
                            <a:outerShdw sx="100000" sy="100000" kx="0" ky="0" algn="b" rotWithShape="0" blurRad="25400" dist="12700" dir="5400000">
                              <a:srgbClr val="000000">
                                <a:alpha val="60000"/>
                              </a:srgbClr>
                            </a:outerShdw>
                          </a:effectLst>
                          <a:latin typeface="Arial Narrow"/>
                          <a:ea typeface="Arial Narrow"/>
                          <a:cs typeface="Arial Narrow"/>
                          <a:sym typeface="Arial Narrow"/>
                        </a:rPr>
                        <a:t>log reg</a:t>
                      </a:r>
                    </a:p>
                  </a:txBody>
                  <a:tcPr marL="50800" marR="50800" marT="50800" marB="50800" anchor="ctr" anchorCtr="0" horzOverflow="overflow"/>
                </a:tc>
                <a:tc>
                  <a:txBody>
                    <a:bodyPr/>
                    <a:lstStyle/>
                    <a:p>
                      <a:pPr>
                        <a:tabLst>
                          <a:tab pos="1181100" algn="l"/>
                        </a:tabLst>
                        <a:defRPr b="0">
                          <a:solidFill>
                            <a:srgbClr val="000000"/>
                          </a:solidFill>
                        </a:defRPr>
                      </a:pPr>
                      <a:r>
                        <a:rPr b="1" sz="3000">
                          <a:solidFill>
                            <a:schemeClr val="accent5">
                              <a:hueOff val="36460"/>
                              <a:satOff val="9458"/>
                              <a:lumOff val="-9293"/>
                            </a:schemeClr>
                          </a:solidFill>
                          <a:effectLst>
                            <a:outerShdw sx="100000" sy="100000" kx="0" ky="0" algn="b" rotWithShape="0" blurRad="25400" dist="12700" dir="5400000">
                              <a:srgbClr val="000000">
                                <a:alpha val="60000"/>
                              </a:srgbClr>
                            </a:outerShdw>
                          </a:effectLst>
                          <a:latin typeface="Arial Narrow"/>
                          <a:ea typeface="Arial Narrow"/>
                          <a:cs typeface="Arial Narrow"/>
                          <a:sym typeface="Arial Narrow"/>
                        </a:rPr>
                        <a:t>gr boost</a:t>
                      </a:r>
                    </a:p>
                  </a:txBody>
                  <a:tcPr marL="50800" marR="50800" marT="50800" marB="50800" anchor="ctr" anchorCtr="0" horzOverflow="overflow"/>
                </a:tc>
                <a:tc>
                  <a:txBody>
                    <a:bodyPr/>
                    <a:lstStyle/>
                    <a:p>
                      <a:pPr>
                        <a:tabLst>
                          <a:tab pos="1181100" algn="l"/>
                        </a:tabLst>
                        <a:defRPr b="0">
                          <a:solidFill>
                            <a:srgbClr val="000000"/>
                          </a:solidFill>
                        </a:defRPr>
                      </a:pPr>
                      <a:r>
                        <a:rPr b="1" sz="3000">
                          <a:solidFill>
                            <a:schemeClr val="accent5">
                              <a:hueOff val="36460"/>
                              <a:satOff val="9458"/>
                              <a:lumOff val="-9293"/>
                            </a:schemeClr>
                          </a:solidFill>
                          <a:effectLst>
                            <a:outerShdw sx="100000" sy="100000" kx="0" ky="0" algn="b" rotWithShape="0" blurRad="25400" dist="12700" dir="5400000">
                              <a:srgbClr val="000000">
                                <a:alpha val="60000"/>
                              </a:srgbClr>
                            </a:outerShdw>
                          </a:effectLst>
                          <a:latin typeface="Arial Narrow"/>
                          <a:ea typeface="Arial Narrow"/>
                          <a:cs typeface="Arial Narrow"/>
                          <a:sym typeface="Arial Narrow"/>
                        </a:rPr>
                        <a:t>sgd</a:t>
                      </a:r>
                    </a:p>
                  </a:txBody>
                  <a:tcPr marL="50800" marR="50800" marT="50800" marB="50800" anchor="ctr" anchorCtr="0" horzOverflow="overflow"/>
                </a:tc>
                <a:tc>
                  <a:txBody>
                    <a:bodyPr/>
                    <a:lstStyle/>
                    <a:p>
                      <a:pPr>
                        <a:tabLst>
                          <a:tab pos="1181100" algn="l"/>
                        </a:tabLst>
                        <a:defRPr b="0">
                          <a:solidFill>
                            <a:srgbClr val="000000"/>
                          </a:solidFill>
                        </a:defRPr>
                      </a:pPr>
                      <a:r>
                        <a:rPr b="1" sz="3000">
                          <a:solidFill>
                            <a:schemeClr val="accent5">
                              <a:hueOff val="36460"/>
                              <a:satOff val="9458"/>
                              <a:lumOff val="-9293"/>
                            </a:schemeClr>
                          </a:solidFill>
                          <a:effectLst>
                            <a:outerShdw sx="100000" sy="100000" kx="0" ky="0" algn="b" rotWithShape="0" blurRad="25400" dist="12700" dir="5400000">
                              <a:srgbClr val="000000">
                                <a:alpha val="60000"/>
                              </a:srgbClr>
                            </a:outerShdw>
                          </a:effectLst>
                          <a:latin typeface="Arial Narrow"/>
                          <a:ea typeface="Arial Narrow"/>
                          <a:cs typeface="Arial Narrow"/>
                          <a:sym typeface="Arial Narrow"/>
                        </a:rPr>
                        <a:t>rand for</a:t>
                      </a:r>
                    </a:p>
                  </a:txBody>
                  <a:tcPr marL="50800" marR="50800" marT="50800" marB="50800" anchor="ctr" anchorCtr="0" horzOverflow="overflow"/>
                </a:tc>
                <a:tc>
                  <a:txBody>
                    <a:bodyPr/>
                    <a:lstStyle/>
                    <a:p>
                      <a:pPr>
                        <a:tabLst>
                          <a:tab pos="1181100" algn="l"/>
                        </a:tabLst>
                        <a:defRPr b="0">
                          <a:solidFill>
                            <a:srgbClr val="000000"/>
                          </a:solidFill>
                        </a:defRPr>
                      </a:pPr>
                      <a:r>
                        <a:rPr b="1" sz="3000">
                          <a:solidFill>
                            <a:schemeClr val="accent5">
                              <a:hueOff val="36460"/>
                              <a:satOff val="9458"/>
                              <a:lumOff val="-9293"/>
                            </a:schemeClr>
                          </a:solidFill>
                          <a:effectLst>
                            <a:outerShdw sx="100000" sy="100000" kx="0" ky="0" algn="b" rotWithShape="0" blurRad="25400" dist="12700" dir="5400000">
                              <a:srgbClr val="000000">
                                <a:alpha val="60000"/>
                              </a:srgbClr>
                            </a:outerShdw>
                          </a:effectLst>
                          <a:latin typeface="Arial Narrow"/>
                          <a:ea typeface="Arial Narrow"/>
                          <a:cs typeface="Arial Narrow"/>
                          <a:sym typeface="Arial Narrow"/>
                        </a:rPr>
                        <a:t>svc</a:t>
                      </a:r>
                    </a:p>
                  </a:txBody>
                  <a:tcPr marL="50800" marR="50800" marT="50800" marB="50800" anchor="ctr" anchorCtr="0" horzOverflow="overflow"/>
                </a:tc>
                <a:tc>
                  <a:txBody>
                    <a:bodyPr/>
                    <a:lstStyle/>
                    <a:p>
                      <a:pPr>
                        <a:tabLst>
                          <a:tab pos="1181100" algn="l"/>
                        </a:tabLst>
                        <a:defRPr b="0">
                          <a:solidFill>
                            <a:srgbClr val="000000"/>
                          </a:solidFill>
                        </a:defRPr>
                      </a:pPr>
                      <a:r>
                        <a:rPr b="1" sz="3000">
                          <a:solidFill>
                            <a:schemeClr val="accent5">
                              <a:hueOff val="36460"/>
                              <a:satOff val="9458"/>
                              <a:lumOff val="-9293"/>
                            </a:schemeClr>
                          </a:solidFill>
                          <a:effectLst>
                            <a:outerShdw sx="100000" sy="100000" kx="0" ky="0" algn="b" rotWithShape="0" blurRad="25400" dist="12700" dir="5400000">
                              <a:srgbClr val="000000">
                                <a:alpha val="60000"/>
                              </a:srgbClr>
                            </a:outerShdw>
                          </a:effectLst>
                          <a:latin typeface="Arial Narrow"/>
                          <a:ea typeface="Arial Narrow"/>
                          <a:cs typeface="Arial Narrow"/>
                          <a:sym typeface="Arial Narrow"/>
                        </a:rPr>
                        <a:t>knn</a:t>
                      </a:r>
                    </a:p>
                  </a:txBody>
                  <a:tcPr marL="50800" marR="50800" marT="50800" marB="50800" anchor="ctr" anchorCtr="0" horzOverflow="overflow"/>
                </a:tc>
              </a:tr>
              <a:tr h="846706">
                <a:tc>
                  <a:txBody>
                    <a:bodyPr/>
                    <a:lstStyle/>
                    <a:p>
                      <a:pPr algn="l">
                        <a:tabLst>
                          <a:tab pos="1181100" algn="l"/>
                        </a:tabLst>
                        <a:defRPr b="0">
                          <a:solidFill>
                            <a:srgbClr val="000000"/>
                          </a:solidFill>
                        </a:defRPr>
                      </a:pPr>
                      <a:r>
                        <a:rPr b="1" sz="3000">
                          <a:solidFill>
                            <a:schemeClr val="accent5">
                              <a:hueOff val="36460"/>
                              <a:satOff val="9458"/>
                              <a:lumOff val="-9293"/>
                            </a:schemeClr>
                          </a:solidFill>
                          <a:effectLst>
                            <a:outerShdw sx="100000" sy="100000" kx="0" ky="0" algn="b" rotWithShape="0" blurRad="25400" dist="12700" dir="5400000">
                              <a:srgbClr val="000000">
                                <a:alpha val="60000"/>
                              </a:srgbClr>
                            </a:outerShdw>
                          </a:effectLst>
                          <a:latin typeface="Arial Narrow"/>
                          <a:ea typeface="Arial Narrow"/>
                          <a:cs typeface="Arial Narrow"/>
                          <a:sym typeface="Arial Narrow"/>
                        </a:rPr>
                        <a:t>f1</a:t>
                      </a:r>
                    </a:p>
                  </a:txBody>
                  <a:tcPr marL="50800" marR="50800" marT="50800" marB="50800" anchor="ctr" anchorCtr="0" horzOverflow="overflow">
                    <a:lnL w="12700">
                      <a:miter lim="400000"/>
                    </a:lnL>
                  </a:tcPr>
                </a:tc>
                <a:tc>
                  <a:txBody>
                    <a:bodyPr/>
                    <a:lstStyle/>
                    <a:p>
                      <a:pPr>
                        <a:tabLst>
                          <a:tab pos="1181100" algn="l"/>
                        </a:tabLst>
                        <a:defRPr b="0">
                          <a:solidFill>
                            <a:srgbClr val="000000"/>
                          </a:solidFill>
                        </a:defRPr>
                      </a:pPr>
                      <a:r>
                        <a:rPr b="1" sz="3000">
                          <a:solidFill>
                            <a:srgbClr val="FFFFFF"/>
                          </a:solidFill>
                          <a:effectLst>
                            <a:outerShdw sx="100000" sy="100000" kx="0" ky="0" algn="b" rotWithShape="0" blurRad="25400" dist="12700" dir="5400000">
                              <a:srgbClr val="000000">
                                <a:alpha val="60000"/>
                              </a:srgbClr>
                            </a:outerShdw>
                          </a:effectLst>
                          <a:latin typeface="Arial Narrow"/>
                          <a:ea typeface="Arial Narrow"/>
                          <a:cs typeface="Arial Narrow"/>
                          <a:sym typeface="Arial Narrow"/>
                        </a:rPr>
                        <a:t>0.04625</a:t>
                      </a:r>
                    </a:p>
                  </a:txBody>
                  <a:tcPr marL="50800" marR="50800" marT="50800" marB="50800" anchor="ctr" anchorCtr="0" horzOverflow="overflow"/>
                </a:tc>
                <a:tc>
                  <a:txBody>
                    <a:bodyPr/>
                    <a:lstStyle/>
                    <a:p>
                      <a:pPr>
                        <a:tabLst>
                          <a:tab pos="1181100" algn="l"/>
                        </a:tabLst>
                        <a:defRPr b="0">
                          <a:solidFill>
                            <a:srgbClr val="000000"/>
                          </a:solidFill>
                        </a:defRPr>
                      </a:pPr>
                      <a:r>
                        <a:rPr b="1" sz="3000">
                          <a:solidFill>
                            <a:srgbClr val="FFFFFF"/>
                          </a:solidFill>
                          <a:effectLst>
                            <a:outerShdw sx="100000" sy="100000" kx="0" ky="0" algn="b" rotWithShape="0" blurRad="25400" dist="12700" dir="5400000">
                              <a:srgbClr val="000000">
                                <a:alpha val="60000"/>
                              </a:srgbClr>
                            </a:outerShdw>
                          </a:effectLst>
                          <a:latin typeface="Arial Narrow"/>
                          <a:ea typeface="Arial Narrow"/>
                          <a:cs typeface="Arial Narrow"/>
                          <a:sym typeface="Arial Narrow"/>
                        </a:rPr>
                        <a:t>0.04343</a:t>
                      </a:r>
                    </a:p>
                  </a:txBody>
                  <a:tcPr marL="50800" marR="50800" marT="50800" marB="50800" anchor="ctr" anchorCtr="0" horzOverflow="overflow"/>
                </a:tc>
                <a:tc>
                  <a:txBody>
                    <a:bodyPr/>
                    <a:lstStyle/>
                    <a:p>
                      <a:pPr>
                        <a:tabLst>
                          <a:tab pos="1181100" algn="l"/>
                        </a:tabLst>
                        <a:defRPr b="0">
                          <a:solidFill>
                            <a:srgbClr val="000000"/>
                          </a:solidFill>
                        </a:defRPr>
                      </a:pPr>
                      <a:r>
                        <a:rPr b="1" sz="3000">
                          <a:solidFill>
                            <a:srgbClr val="FFFFFF"/>
                          </a:solidFill>
                          <a:effectLst>
                            <a:outerShdw sx="100000" sy="100000" kx="0" ky="0" algn="b" rotWithShape="0" blurRad="25400" dist="12700" dir="5400000">
                              <a:srgbClr val="000000">
                                <a:alpha val="60000"/>
                              </a:srgbClr>
                            </a:outerShdw>
                          </a:effectLst>
                          <a:latin typeface="Arial Narrow"/>
                          <a:ea typeface="Arial Narrow"/>
                          <a:cs typeface="Arial Narrow"/>
                          <a:sym typeface="Arial Narrow"/>
                        </a:rPr>
                        <a:t>0.01381</a:t>
                      </a:r>
                    </a:p>
                  </a:txBody>
                  <a:tcPr marL="50800" marR="50800" marT="50800" marB="50800" anchor="ctr" anchorCtr="0" horzOverflow="overflow"/>
                </a:tc>
                <a:tc>
                  <a:txBody>
                    <a:bodyPr/>
                    <a:lstStyle/>
                    <a:p>
                      <a:pPr>
                        <a:tabLst>
                          <a:tab pos="1181100" algn="l"/>
                        </a:tabLst>
                        <a:defRPr b="0">
                          <a:solidFill>
                            <a:srgbClr val="000000"/>
                          </a:solidFill>
                        </a:defRPr>
                      </a:pPr>
                      <a:r>
                        <a:rPr b="1" sz="3000">
                          <a:solidFill>
                            <a:srgbClr val="FFFFFF"/>
                          </a:solidFill>
                          <a:effectLst>
                            <a:outerShdw sx="100000" sy="100000" kx="0" ky="0" algn="b" rotWithShape="0" blurRad="25400" dist="12700" dir="5400000">
                              <a:srgbClr val="000000">
                                <a:alpha val="60000"/>
                              </a:srgbClr>
                            </a:outerShdw>
                          </a:effectLst>
                          <a:latin typeface="Arial Narrow"/>
                          <a:ea typeface="Arial Narrow"/>
                          <a:cs typeface="Arial Narrow"/>
                          <a:sym typeface="Arial Narrow"/>
                        </a:rPr>
                        <a:t>0.03273</a:t>
                      </a:r>
                    </a:p>
                  </a:txBody>
                  <a:tcPr marL="50800" marR="50800" marT="50800" marB="50800" anchor="ctr" anchorCtr="0" horzOverflow="overflow"/>
                </a:tc>
                <a:tc>
                  <a:txBody>
                    <a:bodyPr/>
                    <a:lstStyle/>
                    <a:p>
                      <a:pPr>
                        <a:tabLst>
                          <a:tab pos="1181100" algn="l"/>
                        </a:tabLst>
                        <a:defRPr b="0">
                          <a:solidFill>
                            <a:srgbClr val="000000"/>
                          </a:solidFill>
                        </a:defRPr>
                      </a:pPr>
                      <a:r>
                        <a:rPr b="1" sz="3000">
                          <a:solidFill>
                            <a:srgbClr val="FFFFFF"/>
                          </a:solidFill>
                          <a:effectLst>
                            <a:outerShdw sx="100000" sy="100000" kx="0" ky="0" algn="b" rotWithShape="0" blurRad="25400" dist="12700" dir="5400000">
                              <a:srgbClr val="000000">
                                <a:alpha val="60000"/>
                              </a:srgbClr>
                            </a:outerShdw>
                          </a:effectLst>
                          <a:latin typeface="Arial Narrow"/>
                          <a:ea typeface="Arial Narrow"/>
                          <a:cs typeface="Arial Narrow"/>
                          <a:sym typeface="Arial Narrow"/>
                        </a:rPr>
                        <a:t>0.05799</a:t>
                      </a:r>
                    </a:p>
                  </a:txBody>
                  <a:tcPr marL="50800" marR="50800" marT="50800" marB="50800" anchor="ctr" anchorCtr="0" horzOverflow="overflow"/>
                </a:tc>
                <a:tc>
                  <a:txBody>
                    <a:bodyPr/>
                    <a:lstStyle/>
                    <a:p>
                      <a:pPr>
                        <a:tabLst>
                          <a:tab pos="1181100" algn="l"/>
                        </a:tabLst>
                        <a:defRPr b="0">
                          <a:solidFill>
                            <a:srgbClr val="000000"/>
                          </a:solidFill>
                        </a:defRPr>
                      </a:pPr>
                      <a:r>
                        <a:rPr b="1" sz="3000">
                          <a:solidFill>
                            <a:srgbClr val="FFFFFF"/>
                          </a:solidFill>
                          <a:effectLst>
                            <a:outerShdw sx="100000" sy="100000" kx="0" ky="0" algn="b" rotWithShape="0" blurRad="25400" dist="12700" dir="5400000">
                              <a:srgbClr val="000000">
                                <a:alpha val="60000"/>
                              </a:srgbClr>
                            </a:outerShdw>
                          </a:effectLst>
                          <a:latin typeface="Arial Narrow"/>
                          <a:ea typeface="Arial Narrow"/>
                          <a:cs typeface="Arial Narrow"/>
                          <a:sym typeface="Arial Narrow"/>
                        </a:rPr>
                        <a:t>0.01429</a:t>
                      </a:r>
                    </a:p>
                  </a:txBody>
                  <a:tcPr marL="50800" marR="50800" marT="50800" marB="50800" anchor="ctr" anchorCtr="0" horzOverflow="overflow">
                    <a:lnR w="12700">
                      <a:miter lim="400000"/>
                    </a:lnR>
                  </a:tcPr>
                </a:tc>
              </a:tr>
              <a:tr h="884235">
                <a:tc>
                  <a:txBody>
                    <a:bodyPr/>
                    <a:lstStyle/>
                    <a:p>
                      <a:pPr algn="l">
                        <a:tabLst>
                          <a:tab pos="1181100" algn="l"/>
                        </a:tabLst>
                        <a:defRPr b="0">
                          <a:solidFill>
                            <a:srgbClr val="000000"/>
                          </a:solidFill>
                        </a:defRPr>
                      </a:pPr>
                      <a:r>
                        <a:rPr b="1" sz="3000">
                          <a:solidFill>
                            <a:schemeClr val="accent5">
                              <a:hueOff val="36460"/>
                              <a:satOff val="9458"/>
                              <a:lumOff val="-9293"/>
                            </a:schemeClr>
                          </a:solidFill>
                          <a:effectLst>
                            <a:outerShdw sx="100000" sy="100000" kx="0" ky="0" algn="b" rotWithShape="0" blurRad="25400" dist="12700" dir="5400000">
                              <a:srgbClr val="000000">
                                <a:alpha val="60000"/>
                              </a:srgbClr>
                            </a:outerShdw>
                          </a:effectLst>
                          <a:latin typeface="Arial Narrow"/>
                          <a:ea typeface="Arial Narrow"/>
                          <a:cs typeface="Arial Narrow"/>
                          <a:sym typeface="Arial Narrow"/>
                        </a:rPr>
                        <a:t>f2 no xx</a:t>
                      </a:r>
                    </a:p>
                  </a:txBody>
                  <a:tcPr marL="50800" marR="50800" marT="50800" marB="50800" anchor="ctr" anchorCtr="0" horzOverflow="overflow">
                    <a:lnL w="12700">
                      <a:miter lim="400000"/>
                    </a:lnL>
                  </a:tcPr>
                </a:tc>
                <a:tc>
                  <a:txBody>
                    <a:bodyPr/>
                    <a:lstStyle/>
                    <a:p>
                      <a:pPr>
                        <a:tabLst>
                          <a:tab pos="1181100" algn="l"/>
                        </a:tabLst>
                        <a:defRPr b="0">
                          <a:solidFill>
                            <a:srgbClr val="000000"/>
                          </a:solidFill>
                        </a:defRPr>
                      </a:pPr>
                      <a:r>
                        <a:rPr b="1" sz="3000">
                          <a:effectLst>
                            <a:outerShdw sx="100000" sy="100000" kx="0" ky="0" algn="b" rotWithShape="0" blurRad="25400" dist="12700" dir="5400000">
                              <a:srgbClr val="000000">
                                <a:alpha val="60000"/>
                              </a:srgbClr>
                            </a:outerShdw>
                          </a:effectLst>
                          <a:latin typeface="Arial Narrow"/>
                          <a:ea typeface="Arial Narrow"/>
                          <a:cs typeface="Arial Narrow"/>
                          <a:sym typeface="Arial Narrow"/>
                        </a:rPr>
                        <a:t>0.06136</a:t>
                      </a:r>
                    </a:p>
                  </a:txBody>
                  <a:tcPr marL="50800" marR="50800" marT="50800" marB="50800" anchor="ctr" anchorCtr="0" horzOverflow="overflow"/>
                </a:tc>
                <a:tc>
                  <a:txBody>
                    <a:bodyPr/>
                    <a:lstStyle/>
                    <a:p>
                      <a:pPr>
                        <a:tabLst>
                          <a:tab pos="1181100" algn="l"/>
                        </a:tabLst>
                        <a:defRPr b="0">
                          <a:solidFill>
                            <a:srgbClr val="000000"/>
                          </a:solidFill>
                        </a:defRPr>
                      </a:pPr>
                      <a:r>
                        <a:rPr b="1" sz="3000">
                          <a:solidFill>
                            <a:srgbClr val="FFFFFF"/>
                          </a:solidFill>
                          <a:effectLst>
                            <a:outerShdw sx="100000" sy="100000" kx="0" ky="0" algn="b" rotWithShape="0" blurRad="25400" dist="12700" dir="5400000">
                              <a:srgbClr val="000000">
                                <a:alpha val="60000"/>
                              </a:srgbClr>
                            </a:outerShdw>
                          </a:effectLst>
                          <a:latin typeface="Arial Narrow"/>
                          <a:ea typeface="Arial Narrow"/>
                          <a:cs typeface="Arial Narrow"/>
                          <a:sym typeface="Arial Narrow"/>
                        </a:rPr>
                        <a:t>0.02673</a:t>
                      </a:r>
                    </a:p>
                  </a:txBody>
                  <a:tcPr marL="50800" marR="50800" marT="50800" marB="50800" anchor="ctr" anchorCtr="0" horzOverflow="overflow"/>
                </a:tc>
                <a:tc>
                  <a:txBody>
                    <a:bodyPr/>
                    <a:lstStyle/>
                    <a:p>
                      <a:pPr>
                        <a:tabLst>
                          <a:tab pos="1181100" algn="l"/>
                        </a:tabLst>
                        <a:defRPr b="0">
                          <a:solidFill>
                            <a:srgbClr val="000000"/>
                          </a:solidFill>
                        </a:defRPr>
                      </a:pPr>
                      <a:r>
                        <a:rPr b="1" sz="3000">
                          <a:solidFill>
                            <a:srgbClr val="FFFFFF"/>
                          </a:solidFill>
                          <a:effectLst>
                            <a:outerShdw sx="100000" sy="100000" kx="0" ky="0" algn="b" rotWithShape="0" blurRad="25400" dist="12700" dir="5400000">
                              <a:srgbClr val="000000">
                                <a:alpha val="60000"/>
                              </a:srgbClr>
                            </a:outerShdw>
                          </a:effectLst>
                          <a:latin typeface="Arial Narrow"/>
                          <a:ea typeface="Arial Narrow"/>
                          <a:cs typeface="Arial Narrow"/>
                          <a:sym typeface="Arial Narrow"/>
                        </a:rPr>
                        <a:t>0.05243</a:t>
                      </a:r>
                    </a:p>
                  </a:txBody>
                  <a:tcPr marL="50800" marR="50800" marT="50800" marB="50800" anchor="ctr" anchorCtr="0" horzOverflow="overflow"/>
                </a:tc>
                <a:tc>
                  <a:txBody>
                    <a:bodyPr/>
                    <a:lstStyle/>
                    <a:p>
                      <a:pPr>
                        <a:tabLst>
                          <a:tab pos="1181100" algn="l"/>
                        </a:tabLst>
                        <a:defRPr b="0">
                          <a:solidFill>
                            <a:srgbClr val="000000"/>
                          </a:solidFill>
                        </a:defRPr>
                      </a:pPr>
                      <a:r>
                        <a:rPr b="1" sz="3000">
                          <a:solidFill>
                            <a:srgbClr val="FFFFFF"/>
                          </a:solidFill>
                          <a:effectLst>
                            <a:outerShdw sx="100000" sy="100000" kx="0" ky="0" algn="b" rotWithShape="0" blurRad="25400" dist="12700" dir="5400000">
                              <a:srgbClr val="000000">
                                <a:alpha val="60000"/>
                              </a:srgbClr>
                            </a:outerShdw>
                          </a:effectLst>
                          <a:latin typeface="Arial Narrow"/>
                          <a:ea typeface="Arial Narrow"/>
                          <a:cs typeface="Arial Narrow"/>
                          <a:sym typeface="Arial Narrow"/>
                        </a:rPr>
                        <a:t>0.02611</a:t>
                      </a:r>
                    </a:p>
                  </a:txBody>
                  <a:tcPr marL="50800" marR="50800" marT="50800" marB="50800" anchor="ctr" anchorCtr="0" horzOverflow="overflow"/>
                </a:tc>
                <a:tc>
                  <a:txBody>
                    <a:bodyPr/>
                    <a:lstStyle/>
                    <a:p>
                      <a:pPr>
                        <a:tabLst>
                          <a:tab pos="1181100" algn="l"/>
                        </a:tabLst>
                        <a:defRPr b="0">
                          <a:solidFill>
                            <a:srgbClr val="000000"/>
                          </a:solidFill>
                        </a:defRPr>
                      </a:pPr>
                      <a:r>
                        <a:rPr b="1" sz="3000">
                          <a:effectLst>
                            <a:outerShdw sx="100000" sy="100000" kx="0" ky="0" algn="b" rotWithShape="0" blurRad="25400" dist="12700" dir="5400000">
                              <a:srgbClr val="000000">
                                <a:alpha val="60000"/>
                              </a:srgbClr>
                            </a:outerShdw>
                          </a:effectLst>
                          <a:latin typeface="Arial Narrow"/>
                          <a:ea typeface="Arial Narrow"/>
                          <a:cs typeface="Arial Narrow"/>
                          <a:sym typeface="Arial Narrow"/>
                        </a:rPr>
                        <a:t>0.0761</a:t>
                      </a:r>
                    </a:p>
                  </a:txBody>
                  <a:tcPr marL="50800" marR="50800" marT="50800" marB="50800" anchor="ctr" anchorCtr="0" horzOverflow="overflow"/>
                </a:tc>
                <a:tc>
                  <a:txBody>
                    <a:bodyPr/>
                    <a:lstStyle/>
                    <a:p>
                      <a:pPr>
                        <a:tabLst>
                          <a:tab pos="1181100" algn="l"/>
                        </a:tabLst>
                        <a:defRPr b="0">
                          <a:solidFill>
                            <a:srgbClr val="000000"/>
                          </a:solidFill>
                        </a:defRPr>
                      </a:pPr>
                      <a:r>
                        <a:rPr b="1" sz="3000">
                          <a:solidFill>
                            <a:srgbClr val="FFFFFF"/>
                          </a:solidFill>
                          <a:effectLst>
                            <a:outerShdw sx="100000" sy="100000" kx="0" ky="0" algn="b" rotWithShape="0" blurRad="25400" dist="12700" dir="5400000">
                              <a:srgbClr val="000000">
                                <a:alpha val="60000"/>
                              </a:srgbClr>
                            </a:outerShdw>
                          </a:effectLst>
                          <a:latin typeface="Arial Narrow"/>
                          <a:ea typeface="Arial Narrow"/>
                          <a:cs typeface="Arial Narrow"/>
                          <a:sym typeface="Arial Narrow"/>
                        </a:rPr>
                        <a:t>0.04919</a:t>
                      </a:r>
                    </a:p>
                  </a:txBody>
                  <a:tcPr marL="50800" marR="50800" marT="50800" marB="50800" anchor="ctr" anchorCtr="0" horzOverflow="overflow">
                    <a:lnR w="12700">
                      <a:miter lim="400000"/>
                    </a:lnR>
                  </a:tcPr>
                </a:tc>
              </a:tr>
              <a:tr h="908114">
                <a:tc>
                  <a:txBody>
                    <a:bodyPr/>
                    <a:lstStyle/>
                    <a:p>
                      <a:pPr algn="l">
                        <a:tabLst>
                          <a:tab pos="1181100" algn="l"/>
                        </a:tabLst>
                        <a:defRPr b="0">
                          <a:solidFill>
                            <a:srgbClr val="000000"/>
                          </a:solidFill>
                        </a:defRPr>
                      </a:pPr>
                      <a:r>
                        <a:rPr b="1" sz="3000">
                          <a:solidFill>
                            <a:schemeClr val="accent5">
                              <a:hueOff val="36460"/>
                              <a:satOff val="9458"/>
                              <a:lumOff val="-9293"/>
                            </a:schemeClr>
                          </a:solidFill>
                          <a:effectLst>
                            <a:outerShdw sx="100000" sy="100000" kx="0" ky="0" algn="b" rotWithShape="0" blurRad="25400" dist="12700" dir="5400000">
                              <a:srgbClr val="000000">
                                <a:alpha val="60000"/>
                              </a:srgbClr>
                            </a:outerShdw>
                          </a:effectLst>
                          <a:latin typeface="Arial Narrow"/>
                          <a:ea typeface="Arial Narrow"/>
                          <a:cs typeface="Arial Narrow"/>
                          <a:sym typeface="Arial Narrow"/>
                        </a:rPr>
                        <a:t>f2 no x</a:t>
                      </a:r>
                    </a:p>
                  </a:txBody>
                  <a:tcPr marL="50800" marR="50800" marT="50800" marB="50800" anchor="ctr" anchorCtr="0" horzOverflow="overflow">
                    <a:lnL w="12700">
                      <a:miter lim="400000"/>
                    </a:lnL>
                  </a:tcPr>
                </a:tc>
                <a:tc>
                  <a:txBody>
                    <a:bodyPr/>
                    <a:lstStyle/>
                    <a:p>
                      <a:pPr>
                        <a:tabLst>
                          <a:tab pos="1181100" algn="l"/>
                        </a:tabLst>
                        <a:defRPr b="0">
                          <a:solidFill>
                            <a:srgbClr val="000000"/>
                          </a:solidFill>
                        </a:defRPr>
                      </a:pPr>
                      <a:r>
                        <a:rPr b="1" sz="3000">
                          <a:solidFill>
                            <a:srgbClr val="FFFFFF"/>
                          </a:solidFill>
                          <a:effectLst>
                            <a:outerShdw sx="100000" sy="100000" kx="0" ky="0" algn="b" rotWithShape="0" blurRad="25400" dist="12700" dir="5400000">
                              <a:srgbClr val="000000">
                                <a:alpha val="60000"/>
                              </a:srgbClr>
                            </a:outerShdw>
                          </a:effectLst>
                          <a:latin typeface="Arial Narrow"/>
                          <a:ea typeface="Arial Narrow"/>
                          <a:cs typeface="Arial Narrow"/>
                          <a:sym typeface="Arial Narrow"/>
                        </a:rPr>
                        <a:t>0.04718</a:t>
                      </a:r>
                    </a:p>
                  </a:txBody>
                  <a:tcPr marL="50800" marR="50800" marT="50800" marB="50800" anchor="ctr" anchorCtr="0" horzOverflow="overflow"/>
                </a:tc>
                <a:tc>
                  <a:txBody>
                    <a:bodyPr/>
                    <a:lstStyle/>
                    <a:p>
                      <a:pPr>
                        <a:tabLst>
                          <a:tab pos="1181100" algn="l"/>
                        </a:tabLst>
                        <a:defRPr b="0">
                          <a:solidFill>
                            <a:srgbClr val="000000"/>
                          </a:solidFill>
                        </a:defRPr>
                      </a:pPr>
                      <a:r>
                        <a:rPr b="1" sz="3000">
                          <a:solidFill>
                            <a:srgbClr val="FFFFFF"/>
                          </a:solidFill>
                          <a:effectLst>
                            <a:outerShdw sx="100000" sy="100000" kx="0" ky="0" algn="b" rotWithShape="0" blurRad="25400" dist="12700" dir="5400000">
                              <a:srgbClr val="000000">
                                <a:alpha val="60000"/>
                              </a:srgbClr>
                            </a:outerShdw>
                          </a:effectLst>
                          <a:latin typeface="Arial Narrow"/>
                          <a:ea typeface="Arial Narrow"/>
                          <a:cs typeface="Arial Narrow"/>
                          <a:sym typeface="Arial Narrow"/>
                        </a:rPr>
                        <a:t>0.04305</a:t>
                      </a:r>
                    </a:p>
                  </a:txBody>
                  <a:tcPr marL="50800" marR="50800" marT="50800" marB="50800" anchor="ctr" anchorCtr="0" horzOverflow="overflow"/>
                </a:tc>
                <a:tc>
                  <a:txBody>
                    <a:bodyPr/>
                    <a:lstStyle/>
                    <a:p>
                      <a:pPr>
                        <a:tabLst>
                          <a:tab pos="1181100" algn="l"/>
                        </a:tabLst>
                        <a:defRPr b="0">
                          <a:solidFill>
                            <a:srgbClr val="000000"/>
                          </a:solidFill>
                        </a:defRPr>
                      </a:pPr>
                      <a:r>
                        <a:rPr b="1" sz="3000">
                          <a:solidFill>
                            <a:srgbClr val="FFFFFF"/>
                          </a:solidFill>
                          <a:effectLst>
                            <a:outerShdw sx="100000" sy="100000" kx="0" ky="0" algn="b" rotWithShape="0" blurRad="25400" dist="12700" dir="5400000">
                              <a:srgbClr val="000000">
                                <a:alpha val="60000"/>
                              </a:srgbClr>
                            </a:outerShdw>
                          </a:effectLst>
                          <a:latin typeface="Arial Narrow"/>
                          <a:ea typeface="Arial Narrow"/>
                          <a:cs typeface="Arial Narrow"/>
                          <a:sym typeface="Arial Narrow"/>
                        </a:rPr>
                        <a:t>0.03052</a:t>
                      </a:r>
                    </a:p>
                  </a:txBody>
                  <a:tcPr marL="50800" marR="50800" marT="50800" marB="50800" anchor="ctr" anchorCtr="0" horzOverflow="overflow"/>
                </a:tc>
                <a:tc>
                  <a:txBody>
                    <a:bodyPr/>
                    <a:lstStyle/>
                    <a:p>
                      <a:pPr>
                        <a:tabLst>
                          <a:tab pos="1181100" algn="l"/>
                        </a:tabLst>
                        <a:defRPr b="0">
                          <a:solidFill>
                            <a:srgbClr val="000000"/>
                          </a:solidFill>
                        </a:defRPr>
                      </a:pPr>
                      <a:r>
                        <a:rPr b="1" sz="3000">
                          <a:solidFill>
                            <a:srgbClr val="FFFFFF"/>
                          </a:solidFill>
                          <a:effectLst>
                            <a:outerShdw sx="100000" sy="100000" kx="0" ky="0" algn="b" rotWithShape="0" blurRad="25400" dist="12700" dir="5400000">
                              <a:srgbClr val="000000">
                                <a:alpha val="60000"/>
                              </a:srgbClr>
                            </a:outerShdw>
                          </a:effectLst>
                          <a:latin typeface="Arial Narrow"/>
                          <a:ea typeface="Arial Narrow"/>
                          <a:cs typeface="Arial Narrow"/>
                          <a:sym typeface="Arial Narrow"/>
                        </a:rPr>
                        <a:t>0.03567</a:t>
                      </a:r>
                    </a:p>
                  </a:txBody>
                  <a:tcPr marL="50800" marR="50800" marT="50800" marB="50800" anchor="ctr" anchorCtr="0" horzOverflow="overflow"/>
                </a:tc>
                <a:tc>
                  <a:txBody>
                    <a:bodyPr/>
                    <a:lstStyle/>
                    <a:p>
                      <a:pPr>
                        <a:tabLst>
                          <a:tab pos="1181100" algn="l"/>
                        </a:tabLst>
                        <a:defRPr b="0">
                          <a:solidFill>
                            <a:srgbClr val="000000"/>
                          </a:solidFill>
                        </a:defRPr>
                      </a:pPr>
                      <a:r>
                        <a:rPr b="1" sz="3000">
                          <a:solidFill>
                            <a:srgbClr val="FFFFFF"/>
                          </a:solidFill>
                          <a:effectLst>
                            <a:outerShdw sx="100000" sy="100000" kx="0" ky="0" algn="b" rotWithShape="0" blurRad="25400" dist="12700" dir="5400000">
                              <a:srgbClr val="000000">
                                <a:alpha val="60000"/>
                              </a:srgbClr>
                            </a:outerShdw>
                          </a:effectLst>
                          <a:latin typeface="Arial Narrow"/>
                          <a:ea typeface="Arial Narrow"/>
                          <a:cs typeface="Arial Narrow"/>
                          <a:sym typeface="Arial Narrow"/>
                        </a:rPr>
                        <a:t>0.05667</a:t>
                      </a:r>
                    </a:p>
                  </a:txBody>
                  <a:tcPr marL="50800" marR="50800" marT="50800" marB="50800" anchor="ctr" anchorCtr="0" horzOverflow="overflow"/>
                </a:tc>
                <a:tc>
                  <a:txBody>
                    <a:bodyPr/>
                    <a:lstStyle/>
                    <a:p>
                      <a:pPr>
                        <a:tabLst>
                          <a:tab pos="1181100" algn="l"/>
                        </a:tabLst>
                        <a:defRPr b="0">
                          <a:solidFill>
                            <a:srgbClr val="000000"/>
                          </a:solidFill>
                        </a:defRPr>
                      </a:pPr>
                      <a:r>
                        <a:rPr b="1" sz="3000">
                          <a:solidFill>
                            <a:srgbClr val="FFFFFF"/>
                          </a:solidFill>
                          <a:effectLst>
                            <a:outerShdw sx="100000" sy="100000" kx="0" ky="0" algn="b" rotWithShape="0" blurRad="25400" dist="12700" dir="5400000">
                              <a:srgbClr val="000000">
                                <a:alpha val="60000"/>
                              </a:srgbClr>
                            </a:outerShdw>
                          </a:effectLst>
                          <a:latin typeface="Arial Narrow"/>
                          <a:ea typeface="Arial Narrow"/>
                          <a:cs typeface="Arial Narrow"/>
                          <a:sym typeface="Arial Narrow"/>
                        </a:rPr>
                        <a:t>0.04316</a:t>
                      </a:r>
                    </a:p>
                  </a:txBody>
                  <a:tcPr marL="50800" marR="50800" marT="50800" marB="50800" anchor="ctr" anchorCtr="0" horzOverflow="overflow">
                    <a:lnR w="12700">
                      <a:miter lim="400000"/>
                    </a:lnR>
                  </a:tcPr>
                </a:tc>
              </a:tr>
              <a:tr h="892183">
                <a:tc>
                  <a:txBody>
                    <a:bodyPr/>
                    <a:lstStyle/>
                    <a:p>
                      <a:pPr algn="l">
                        <a:tabLst>
                          <a:tab pos="1181100" algn="l"/>
                        </a:tabLst>
                        <a:defRPr b="0">
                          <a:solidFill>
                            <a:srgbClr val="000000"/>
                          </a:solidFill>
                        </a:defRPr>
                      </a:pPr>
                      <a:r>
                        <a:rPr b="1" sz="3000">
                          <a:solidFill>
                            <a:schemeClr val="accent5">
                              <a:hueOff val="36460"/>
                              <a:satOff val="9458"/>
                              <a:lumOff val="-9293"/>
                            </a:schemeClr>
                          </a:solidFill>
                          <a:effectLst>
                            <a:outerShdw sx="100000" sy="100000" kx="0" ky="0" algn="b" rotWithShape="0" blurRad="25400" dist="12700" dir="5400000">
                              <a:srgbClr val="000000">
                                <a:alpha val="60000"/>
                              </a:srgbClr>
                            </a:outerShdw>
                          </a:effectLst>
                          <a:latin typeface="Arial Narrow"/>
                          <a:ea typeface="Arial Narrow"/>
                          <a:cs typeface="Arial Narrow"/>
                          <a:sym typeface="Arial Narrow"/>
                        </a:rPr>
                        <a:t>8 class</a:t>
                      </a:r>
                    </a:p>
                  </a:txBody>
                  <a:tcPr marL="50800" marR="50800" marT="50800" marB="50800" anchor="ctr" anchorCtr="0" horzOverflow="overflow">
                    <a:lnL w="12700">
                      <a:miter lim="400000"/>
                    </a:lnL>
                  </a:tcPr>
                </a:tc>
                <a:tc>
                  <a:txBody>
                    <a:bodyPr/>
                    <a:lstStyle/>
                    <a:p>
                      <a:pPr>
                        <a:tabLst>
                          <a:tab pos="1181100" algn="l"/>
                        </a:tabLst>
                        <a:defRPr b="0">
                          <a:solidFill>
                            <a:srgbClr val="000000"/>
                          </a:solidFill>
                        </a:defRPr>
                      </a:pPr>
                      <a:r>
                        <a:rPr b="1" sz="3000">
                          <a:effectLst>
                            <a:outerShdw sx="100000" sy="100000" kx="0" ky="0" algn="b" rotWithShape="0" blurRad="25400" dist="12700" dir="5400000">
                              <a:srgbClr val="000000">
                                <a:alpha val="60000"/>
                              </a:srgbClr>
                            </a:outerShdw>
                          </a:effectLst>
                          <a:latin typeface="Arial Narrow"/>
                          <a:ea typeface="Arial Narrow"/>
                          <a:cs typeface="Arial Narrow"/>
                          <a:sym typeface="Arial Narrow"/>
                        </a:rPr>
                        <a:t>0.1406</a:t>
                      </a:r>
                    </a:p>
                  </a:txBody>
                  <a:tcPr marL="50800" marR="50800" marT="50800" marB="50800" anchor="ctr" anchorCtr="0" horzOverflow="overflow"/>
                </a:tc>
                <a:tc>
                  <a:txBody>
                    <a:bodyPr/>
                    <a:lstStyle/>
                    <a:p>
                      <a:pPr>
                        <a:tabLst>
                          <a:tab pos="1181100" algn="l"/>
                        </a:tabLst>
                        <a:defRPr b="0">
                          <a:solidFill>
                            <a:srgbClr val="000000"/>
                          </a:solidFill>
                        </a:defRPr>
                      </a:pPr>
                      <a:r>
                        <a:rPr b="1" sz="3000">
                          <a:solidFill>
                            <a:srgbClr val="FFFFFF"/>
                          </a:solidFill>
                          <a:effectLst>
                            <a:outerShdw sx="100000" sy="100000" kx="0" ky="0" algn="b" rotWithShape="0" blurRad="25400" dist="12700" dir="5400000">
                              <a:srgbClr val="000000">
                                <a:alpha val="60000"/>
                              </a:srgbClr>
                            </a:outerShdw>
                          </a:effectLst>
                          <a:latin typeface="Arial Narrow"/>
                          <a:ea typeface="Arial Narrow"/>
                          <a:cs typeface="Arial Narrow"/>
                          <a:sym typeface="Arial Narrow"/>
                        </a:rPr>
                        <a:t>0.09624</a:t>
                      </a:r>
                    </a:p>
                  </a:txBody>
                  <a:tcPr marL="50800" marR="50800" marT="50800" marB="50800" anchor="ctr" anchorCtr="0" horzOverflow="overflow"/>
                </a:tc>
                <a:tc>
                  <a:txBody>
                    <a:bodyPr/>
                    <a:lstStyle/>
                    <a:p>
                      <a:pPr>
                        <a:tabLst>
                          <a:tab pos="1181100" algn="l"/>
                        </a:tabLst>
                        <a:defRPr b="0">
                          <a:solidFill>
                            <a:srgbClr val="000000"/>
                          </a:solidFill>
                        </a:defRPr>
                      </a:pPr>
                      <a:r>
                        <a:rPr b="1" sz="3000">
                          <a:solidFill>
                            <a:srgbClr val="FFFFFF"/>
                          </a:solidFill>
                          <a:effectLst>
                            <a:outerShdw sx="100000" sy="100000" kx="0" ky="0" algn="b" rotWithShape="0" blurRad="25400" dist="12700" dir="5400000">
                              <a:srgbClr val="000000">
                                <a:alpha val="60000"/>
                              </a:srgbClr>
                            </a:outerShdw>
                          </a:effectLst>
                          <a:latin typeface="Arial Narrow"/>
                          <a:ea typeface="Arial Narrow"/>
                          <a:cs typeface="Arial Narrow"/>
                          <a:sym typeface="Arial Narrow"/>
                        </a:rPr>
                        <a:t>0.08021</a:t>
                      </a:r>
                    </a:p>
                  </a:txBody>
                  <a:tcPr marL="50800" marR="50800" marT="50800" marB="50800" anchor="ctr" anchorCtr="0" horzOverflow="overflow"/>
                </a:tc>
                <a:tc>
                  <a:txBody>
                    <a:bodyPr/>
                    <a:lstStyle/>
                    <a:p>
                      <a:pPr>
                        <a:tabLst>
                          <a:tab pos="1181100" algn="l"/>
                        </a:tabLst>
                        <a:defRPr b="0">
                          <a:solidFill>
                            <a:srgbClr val="000000"/>
                          </a:solidFill>
                        </a:defRPr>
                      </a:pPr>
                      <a:r>
                        <a:rPr b="1" sz="3000">
                          <a:solidFill>
                            <a:srgbClr val="FFFFFF"/>
                          </a:solidFill>
                          <a:effectLst>
                            <a:outerShdw sx="100000" sy="100000" kx="0" ky="0" algn="b" rotWithShape="0" blurRad="25400" dist="12700" dir="5400000">
                              <a:srgbClr val="000000">
                                <a:alpha val="60000"/>
                              </a:srgbClr>
                            </a:outerShdw>
                          </a:effectLst>
                          <a:latin typeface="Arial Narrow"/>
                          <a:ea typeface="Arial Narrow"/>
                          <a:cs typeface="Arial Narrow"/>
                          <a:sym typeface="Arial Narrow"/>
                        </a:rPr>
                        <a:t>0.09300</a:t>
                      </a:r>
                    </a:p>
                  </a:txBody>
                  <a:tcPr marL="50800" marR="50800" marT="50800" marB="50800" anchor="ctr" anchorCtr="0" horzOverflow="overflow"/>
                </a:tc>
                <a:tc>
                  <a:txBody>
                    <a:bodyPr/>
                    <a:lstStyle/>
                    <a:p>
                      <a:pPr>
                        <a:tabLst>
                          <a:tab pos="1181100" algn="l"/>
                        </a:tabLst>
                        <a:defRPr b="0">
                          <a:solidFill>
                            <a:srgbClr val="000000"/>
                          </a:solidFill>
                        </a:defRPr>
                      </a:pPr>
                      <a:r>
                        <a:rPr b="1" sz="3000">
                          <a:effectLst>
                            <a:outerShdw sx="100000" sy="100000" kx="0" ky="0" algn="b" rotWithShape="0" blurRad="25400" dist="12700" dir="5400000">
                              <a:srgbClr val="000000">
                                <a:alpha val="60000"/>
                              </a:srgbClr>
                            </a:outerShdw>
                          </a:effectLst>
                          <a:latin typeface="Arial Narrow"/>
                          <a:ea typeface="Arial Narrow"/>
                          <a:cs typeface="Arial Narrow"/>
                          <a:sym typeface="Arial Narrow"/>
                        </a:rPr>
                        <a:t>0.13383</a:t>
                      </a:r>
                    </a:p>
                  </a:txBody>
                  <a:tcPr marL="50800" marR="50800" marT="50800" marB="50800" anchor="ctr" anchorCtr="0" horzOverflow="overflow"/>
                </a:tc>
                <a:tc>
                  <a:txBody>
                    <a:bodyPr/>
                    <a:lstStyle/>
                    <a:p>
                      <a:pPr>
                        <a:tabLst>
                          <a:tab pos="1181100" algn="l"/>
                        </a:tabLst>
                        <a:defRPr b="0">
                          <a:solidFill>
                            <a:srgbClr val="000000"/>
                          </a:solidFill>
                        </a:defRPr>
                      </a:pPr>
                      <a:r>
                        <a:rPr b="1" sz="3000">
                          <a:solidFill>
                            <a:srgbClr val="FFFFFF"/>
                          </a:solidFill>
                          <a:effectLst>
                            <a:outerShdw sx="100000" sy="100000" kx="0" ky="0" algn="b" rotWithShape="0" blurRad="25400" dist="12700" dir="5400000">
                              <a:srgbClr val="000000">
                                <a:alpha val="60000"/>
                              </a:srgbClr>
                            </a:outerShdw>
                          </a:effectLst>
                          <a:latin typeface="Arial Narrow"/>
                          <a:ea typeface="Arial Narrow"/>
                          <a:cs typeface="Arial Narrow"/>
                          <a:sym typeface="Arial Narrow"/>
                        </a:rPr>
                        <a:t>0.07313</a:t>
                      </a:r>
                    </a:p>
                  </a:txBody>
                  <a:tcPr marL="50800" marR="50800" marT="50800" marB="50800" anchor="ctr" anchorCtr="0" horzOverflow="overflow">
                    <a:lnR w="12700">
                      <a:miter lim="400000"/>
                    </a:lnR>
                  </a:tcPr>
                </a:tc>
              </a:tr>
              <a:tr h="897558">
                <a:tc>
                  <a:txBody>
                    <a:bodyPr/>
                    <a:lstStyle/>
                    <a:p>
                      <a:pPr algn="l">
                        <a:tabLst>
                          <a:tab pos="1181100" algn="l"/>
                        </a:tabLst>
                        <a:defRPr b="0">
                          <a:solidFill>
                            <a:srgbClr val="000000"/>
                          </a:solidFill>
                        </a:defRPr>
                      </a:pPr>
                      <a:r>
                        <a:rPr b="1" sz="3000">
                          <a:solidFill>
                            <a:schemeClr val="accent5">
                              <a:hueOff val="36460"/>
                              <a:satOff val="9458"/>
                              <a:lumOff val="-9293"/>
                            </a:schemeClr>
                          </a:solidFill>
                          <a:effectLst>
                            <a:outerShdw sx="100000" sy="100000" kx="0" ky="0" algn="b" rotWithShape="0" blurRad="25400" dist="12700" dir="5400000">
                              <a:srgbClr val="000000">
                                <a:alpha val="60000"/>
                              </a:srgbClr>
                            </a:outerShdw>
                          </a:effectLst>
                          <a:latin typeface="Arial Narrow"/>
                          <a:ea typeface="Arial Narrow"/>
                          <a:cs typeface="Arial Narrow"/>
                          <a:sym typeface="Arial Narrow"/>
                        </a:rPr>
                        <a:t>4 class</a:t>
                      </a:r>
                    </a:p>
                  </a:txBody>
                  <a:tcPr marL="50800" marR="50800" marT="50800" marB="50800" anchor="ctr" anchorCtr="0" horzOverflow="overflow">
                    <a:lnL w="12700">
                      <a:miter lim="400000"/>
                    </a:lnL>
                  </a:tcPr>
                </a:tc>
                <a:tc>
                  <a:txBody>
                    <a:bodyPr/>
                    <a:lstStyle/>
                    <a:p>
                      <a:pPr>
                        <a:tabLst>
                          <a:tab pos="1181100" algn="l"/>
                        </a:tabLst>
                        <a:defRPr b="0">
                          <a:solidFill>
                            <a:srgbClr val="000000"/>
                          </a:solidFill>
                        </a:defRPr>
                      </a:pPr>
                      <a:r>
                        <a:rPr b="1" sz="3000">
                          <a:effectLst>
                            <a:outerShdw sx="100000" sy="100000" kx="0" ky="0" algn="b" rotWithShape="0" blurRad="25400" dist="12700" dir="5400000">
                              <a:srgbClr val="000000">
                                <a:alpha val="60000"/>
                              </a:srgbClr>
                            </a:outerShdw>
                          </a:effectLst>
                          <a:latin typeface="Arial Narrow"/>
                          <a:ea typeface="Arial Narrow"/>
                          <a:cs typeface="Arial Narrow"/>
                          <a:sym typeface="Arial Narrow"/>
                        </a:rPr>
                        <a:t>0.23639</a:t>
                      </a:r>
                    </a:p>
                  </a:txBody>
                  <a:tcPr marL="50800" marR="50800" marT="50800" marB="50800" anchor="ctr" anchorCtr="0" horzOverflow="overflow"/>
                </a:tc>
                <a:tc>
                  <a:txBody>
                    <a:bodyPr/>
                    <a:lstStyle/>
                    <a:p>
                      <a:pPr>
                        <a:tabLst>
                          <a:tab pos="1181100" algn="l"/>
                        </a:tabLst>
                        <a:defRPr b="0">
                          <a:solidFill>
                            <a:srgbClr val="000000"/>
                          </a:solidFill>
                        </a:defRPr>
                      </a:pPr>
                      <a:r>
                        <a:rPr b="1" sz="3000">
                          <a:solidFill>
                            <a:srgbClr val="FFFFFF"/>
                          </a:solidFill>
                          <a:effectLst>
                            <a:outerShdw sx="100000" sy="100000" kx="0" ky="0" algn="b" rotWithShape="0" blurRad="25400" dist="12700" dir="5400000">
                              <a:srgbClr val="000000">
                                <a:alpha val="60000"/>
                              </a:srgbClr>
                            </a:outerShdw>
                          </a:effectLst>
                          <a:latin typeface="Arial Narrow"/>
                          <a:ea typeface="Arial Narrow"/>
                          <a:cs typeface="Arial Narrow"/>
                          <a:sym typeface="Arial Narrow"/>
                        </a:rPr>
                        <a:t>0.22512</a:t>
                      </a:r>
                    </a:p>
                  </a:txBody>
                  <a:tcPr marL="50800" marR="50800" marT="50800" marB="50800" anchor="ctr" anchorCtr="0" horzOverflow="overflow"/>
                </a:tc>
                <a:tc>
                  <a:txBody>
                    <a:bodyPr/>
                    <a:lstStyle/>
                    <a:p>
                      <a:pPr>
                        <a:tabLst>
                          <a:tab pos="1181100" algn="l"/>
                        </a:tabLst>
                        <a:defRPr b="0">
                          <a:solidFill>
                            <a:srgbClr val="000000"/>
                          </a:solidFill>
                        </a:defRPr>
                      </a:pPr>
                      <a:r>
                        <a:rPr b="1" sz="3000">
                          <a:solidFill>
                            <a:srgbClr val="FFFFFF"/>
                          </a:solidFill>
                          <a:effectLst>
                            <a:outerShdw sx="100000" sy="100000" kx="0" ky="0" algn="b" rotWithShape="0" blurRad="25400" dist="12700" dir="5400000">
                              <a:srgbClr val="000000">
                                <a:alpha val="60000"/>
                              </a:srgbClr>
                            </a:outerShdw>
                          </a:effectLst>
                          <a:latin typeface="Arial Narrow"/>
                          <a:ea typeface="Arial Narrow"/>
                          <a:cs typeface="Arial Narrow"/>
                          <a:sym typeface="Arial Narrow"/>
                        </a:rPr>
                        <a:t>0.16326</a:t>
                      </a:r>
                    </a:p>
                  </a:txBody>
                  <a:tcPr marL="50800" marR="50800" marT="50800" marB="50800" anchor="ctr" anchorCtr="0" horzOverflow="overflow"/>
                </a:tc>
                <a:tc>
                  <a:txBody>
                    <a:bodyPr/>
                    <a:lstStyle/>
                    <a:p>
                      <a:pPr>
                        <a:tabLst>
                          <a:tab pos="1181100" algn="l"/>
                        </a:tabLst>
                        <a:defRPr b="0">
                          <a:solidFill>
                            <a:srgbClr val="000000"/>
                          </a:solidFill>
                        </a:defRPr>
                      </a:pPr>
                      <a:r>
                        <a:rPr b="1" sz="3000">
                          <a:solidFill>
                            <a:srgbClr val="FFFFFF"/>
                          </a:solidFill>
                          <a:effectLst>
                            <a:outerShdw sx="100000" sy="100000" kx="0" ky="0" algn="b" rotWithShape="0" blurRad="25400" dist="12700" dir="5400000">
                              <a:srgbClr val="000000">
                                <a:alpha val="60000"/>
                              </a:srgbClr>
                            </a:outerShdw>
                          </a:effectLst>
                          <a:latin typeface="Arial Narrow"/>
                          <a:ea typeface="Arial Narrow"/>
                          <a:cs typeface="Arial Narrow"/>
                          <a:sym typeface="Arial Narrow"/>
                        </a:rPr>
                        <a:t>0.17806</a:t>
                      </a:r>
                    </a:p>
                  </a:txBody>
                  <a:tcPr marL="50800" marR="50800" marT="50800" marB="50800" anchor="ctr" anchorCtr="0" horzOverflow="overflow"/>
                </a:tc>
                <a:tc>
                  <a:txBody>
                    <a:bodyPr/>
                    <a:lstStyle/>
                    <a:p>
                      <a:pPr>
                        <a:tabLst>
                          <a:tab pos="1181100" algn="l"/>
                        </a:tabLst>
                        <a:defRPr b="0">
                          <a:solidFill>
                            <a:srgbClr val="000000"/>
                          </a:solidFill>
                        </a:defRPr>
                      </a:pPr>
                      <a:r>
                        <a:rPr b="1" sz="3000">
                          <a:effectLst>
                            <a:outerShdw sx="100000" sy="100000" kx="0" ky="0" algn="b" rotWithShape="0" blurRad="25400" dist="12700" dir="5400000">
                              <a:srgbClr val="000000">
                                <a:alpha val="60000"/>
                              </a:srgbClr>
                            </a:outerShdw>
                          </a:effectLst>
                          <a:latin typeface="Arial Narrow"/>
                          <a:ea typeface="Arial Narrow"/>
                          <a:cs typeface="Arial Narrow"/>
                          <a:sym typeface="Arial Narrow"/>
                        </a:rPr>
                        <a:t>0.2187</a:t>
                      </a:r>
                    </a:p>
                  </a:txBody>
                  <a:tcPr marL="50800" marR="50800" marT="50800" marB="50800" anchor="ctr" anchorCtr="0" horzOverflow="overflow"/>
                </a:tc>
                <a:tc>
                  <a:txBody>
                    <a:bodyPr/>
                    <a:lstStyle/>
                    <a:p>
                      <a:pPr>
                        <a:tabLst>
                          <a:tab pos="1181100" algn="l"/>
                        </a:tabLst>
                        <a:defRPr b="0">
                          <a:solidFill>
                            <a:srgbClr val="000000"/>
                          </a:solidFill>
                        </a:defRPr>
                      </a:pPr>
                      <a:r>
                        <a:rPr b="1" sz="3000">
                          <a:solidFill>
                            <a:srgbClr val="FFFFFF"/>
                          </a:solidFill>
                          <a:effectLst>
                            <a:outerShdw sx="100000" sy="100000" kx="0" ky="0" algn="b" rotWithShape="0" blurRad="25400" dist="12700" dir="5400000">
                              <a:srgbClr val="000000">
                                <a:alpha val="60000"/>
                              </a:srgbClr>
                            </a:outerShdw>
                          </a:effectLst>
                          <a:latin typeface="Arial Narrow"/>
                          <a:ea typeface="Arial Narrow"/>
                          <a:cs typeface="Arial Narrow"/>
                          <a:sym typeface="Arial Narrow"/>
                        </a:rPr>
                        <a:t>0.19654</a:t>
                      </a:r>
                    </a:p>
                  </a:txBody>
                  <a:tcPr marL="50800" marR="50800" marT="50800" marB="50800" anchor="ctr" anchorCtr="0" horzOverflow="overflow">
                    <a:lnR w="12700">
                      <a:miter lim="400000"/>
                    </a:lnR>
                  </a:tcPr>
                </a:tc>
              </a:tr>
              <a:tr h="923388">
                <a:tc>
                  <a:txBody>
                    <a:bodyPr/>
                    <a:lstStyle/>
                    <a:p>
                      <a:pPr algn="l">
                        <a:tabLst>
                          <a:tab pos="1181100" algn="l"/>
                        </a:tabLst>
                        <a:defRPr b="0">
                          <a:solidFill>
                            <a:srgbClr val="000000"/>
                          </a:solidFill>
                        </a:defRPr>
                      </a:pPr>
                      <a:r>
                        <a:rPr b="1" sz="3000">
                          <a:solidFill>
                            <a:schemeClr val="accent5">
                              <a:hueOff val="36460"/>
                              <a:satOff val="9458"/>
                              <a:lumOff val="-9293"/>
                            </a:schemeClr>
                          </a:solidFill>
                          <a:effectLst>
                            <a:outerShdw sx="100000" sy="100000" kx="0" ky="0" algn="b" rotWithShape="0" blurRad="25400" dist="12700" dir="5400000">
                              <a:srgbClr val="000000">
                                <a:alpha val="60000"/>
                              </a:srgbClr>
                            </a:outerShdw>
                          </a:effectLst>
                          <a:latin typeface="Arial Narrow"/>
                          <a:ea typeface="Arial Narrow"/>
                          <a:cs typeface="Arial Narrow"/>
                          <a:sym typeface="Arial Narrow"/>
                        </a:rPr>
                        <a:t>2 class</a:t>
                      </a:r>
                    </a:p>
                  </a:txBody>
                  <a:tcPr marL="50800" marR="50800" marT="50800" marB="50800" anchor="ctr" anchorCtr="0" horzOverflow="overflow">
                    <a:lnL w="12700">
                      <a:miter lim="400000"/>
                    </a:lnL>
                  </a:tcPr>
                </a:tc>
                <a:tc>
                  <a:txBody>
                    <a:bodyPr/>
                    <a:lstStyle/>
                    <a:p>
                      <a:pPr>
                        <a:tabLst>
                          <a:tab pos="1181100" algn="l"/>
                        </a:tabLst>
                        <a:defRPr b="0">
                          <a:solidFill>
                            <a:srgbClr val="000000"/>
                          </a:solidFill>
                        </a:defRPr>
                      </a:pPr>
                      <a:r>
                        <a:rPr b="1" sz="3000">
                          <a:effectLst>
                            <a:outerShdw sx="100000" sy="100000" kx="0" ky="0" algn="b" rotWithShape="0" blurRad="25400" dist="12700" dir="5400000">
                              <a:srgbClr val="000000">
                                <a:alpha val="60000"/>
                              </a:srgbClr>
                            </a:outerShdw>
                          </a:effectLst>
                          <a:latin typeface="Arial Narrow"/>
                          <a:ea typeface="Arial Narrow"/>
                          <a:cs typeface="Arial Narrow"/>
                          <a:sym typeface="Arial Narrow"/>
                        </a:rPr>
                        <a:t>0.39271</a:t>
                      </a:r>
                    </a:p>
                  </a:txBody>
                  <a:tcPr marL="50800" marR="50800" marT="50800" marB="50800" anchor="ctr" anchorCtr="0" horzOverflow="overflow"/>
                </a:tc>
                <a:tc>
                  <a:txBody>
                    <a:bodyPr/>
                    <a:lstStyle/>
                    <a:p>
                      <a:pPr>
                        <a:tabLst>
                          <a:tab pos="1181100" algn="l"/>
                        </a:tabLst>
                        <a:defRPr b="0">
                          <a:solidFill>
                            <a:srgbClr val="000000"/>
                          </a:solidFill>
                        </a:defRPr>
                      </a:pPr>
                      <a:r>
                        <a:rPr b="1" sz="3000">
                          <a:solidFill>
                            <a:srgbClr val="FFFFFF"/>
                          </a:solidFill>
                          <a:effectLst>
                            <a:outerShdw sx="100000" sy="100000" kx="0" ky="0" algn="b" rotWithShape="0" blurRad="25400" dist="12700" dir="5400000">
                              <a:srgbClr val="000000">
                                <a:alpha val="60000"/>
                              </a:srgbClr>
                            </a:outerShdw>
                          </a:effectLst>
                          <a:latin typeface="Arial Narrow"/>
                          <a:ea typeface="Arial Narrow"/>
                          <a:cs typeface="Arial Narrow"/>
                          <a:sym typeface="Arial Narrow"/>
                        </a:rPr>
                        <a:t>0.33052</a:t>
                      </a:r>
                    </a:p>
                  </a:txBody>
                  <a:tcPr marL="50800" marR="50800" marT="50800" marB="50800" anchor="ctr" anchorCtr="0" horzOverflow="overflow"/>
                </a:tc>
                <a:tc>
                  <a:txBody>
                    <a:bodyPr/>
                    <a:lstStyle/>
                    <a:p>
                      <a:pPr>
                        <a:tabLst>
                          <a:tab pos="1181100" algn="l"/>
                        </a:tabLst>
                        <a:defRPr b="0">
                          <a:solidFill>
                            <a:srgbClr val="000000"/>
                          </a:solidFill>
                        </a:defRPr>
                      </a:pPr>
                      <a:r>
                        <a:rPr b="1" sz="3000">
                          <a:solidFill>
                            <a:srgbClr val="FFFFFF"/>
                          </a:solidFill>
                          <a:effectLst>
                            <a:outerShdw sx="100000" sy="100000" kx="0" ky="0" algn="b" rotWithShape="0" blurRad="25400" dist="12700" dir="5400000">
                              <a:srgbClr val="000000">
                                <a:alpha val="60000"/>
                              </a:srgbClr>
                            </a:outerShdw>
                          </a:effectLst>
                          <a:latin typeface="Arial Narrow"/>
                          <a:ea typeface="Arial Narrow"/>
                          <a:cs typeface="Arial Narrow"/>
                          <a:sym typeface="Arial Narrow"/>
                        </a:rPr>
                        <a:t>0.21780</a:t>
                      </a:r>
                    </a:p>
                  </a:txBody>
                  <a:tcPr marL="50800" marR="50800" marT="50800" marB="50800" anchor="ctr" anchorCtr="0" horzOverflow="overflow"/>
                </a:tc>
                <a:tc>
                  <a:txBody>
                    <a:bodyPr/>
                    <a:lstStyle/>
                    <a:p>
                      <a:pPr>
                        <a:tabLst>
                          <a:tab pos="1181100" algn="l"/>
                        </a:tabLst>
                        <a:defRPr b="0">
                          <a:solidFill>
                            <a:srgbClr val="000000"/>
                          </a:solidFill>
                        </a:defRPr>
                      </a:pPr>
                      <a:r>
                        <a:rPr b="1" sz="3000">
                          <a:solidFill>
                            <a:srgbClr val="FFFFFF"/>
                          </a:solidFill>
                          <a:effectLst>
                            <a:outerShdw sx="100000" sy="100000" kx="0" ky="0" algn="b" rotWithShape="0" blurRad="25400" dist="12700" dir="5400000">
                              <a:srgbClr val="000000">
                                <a:alpha val="60000"/>
                              </a:srgbClr>
                            </a:outerShdw>
                          </a:effectLst>
                          <a:latin typeface="Arial Narrow"/>
                          <a:ea typeface="Arial Narrow"/>
                          <a:cs typeface="Arial Narrow"/>
                          <a:sym typeface="Arial Narrow"/>
                        </a:rPr>
                        <a:t>0.26930</a:t>
                      </a:r>
                    </a:p>
                  </a:txBody>
                  <a:tcPr marL="50800" marR="50800" marT="50800" marB="50800" anchor="ctr" anchorCtr="0" horzOverflow="overflow"/>
                </a:tc>
                <a:tc>
                  <a:txBody>
                    <a:bodyPr/>
                    <a:lstStyle/>
                    <a:p>
                      <a:pPr>
                        <a:tabLst>
                          <a:tab pos="1181100" algn="l"/>
                        </a:tabLst>
                        <a:defRPr b="0">
                          <a:solidFill>
                            <a:srgbClr val="000000"/>
                          </a:solidFill>
                        </a:defRPr>
                      </a:pPr>
                      <a:r>
                        <a:rPr b="1" sz="3000">
                          <a:effectLst>
                            <a:outerShdw sx="100000" sy="100000" kx="0" ky="0" algn="b" rotWithShape="0" blurRad="25400" dist="12700" dir="5400000">
                              <a:srgbClr val="000000">
                                <a:alpha val="60000"/>
                              </a:srgbClr>
                            </a:outerShdw>
                          </a:effectLst>
                          <a:latin typeface="Arial Narrow"/>
                          <a:ea typeface="Arial Narrow"/>
                          <a:cs typeface="Arial Narrow"/>
                          <a:sym typeface="Arial Narrow"/>
                        </a:rPr>
                        <a:t>0.39231</a:t>
                      </a:r>
                    </a:p>
                  </a:txBody>
                  <a:tcPr marL="50800" marR="50800" marT="50800" marB="50800" anchor="ctr" anchorCtr="0" horzOverflow="overflow"/>
                </a:tc>
                <a:tc>
                  <a:txBody>
                    <a:bodyPr/>
                    <a:lstStyle/>
                    <a:p>
                      <a:pPr>
                        <a:tabLst>
                          <a:tab pos="1181100" algn="l"/>
                        </a:tabLst>
                        <a:defRPr b="0">
                          <a:solidFill>
                            <a:srgbClr val="000000"/>
                          </a:solidFill>
                        </a:defRPr>
                      </a:pPr>
                      <a:r>
                        <a:rPr b="1" sz="3000">
                          <a:solidFill>
                            <a:srgbClr val="FFFFFF"/>
                          </a:solidFill>
                          <a:effectLst>
                            <a:outerShdw sx="100000" sy="100000" kx="0" ky="0" algn="b" rotWithShape="0" blurRad="25400" dist="12700" dir="5400000">
                              <a:srgbClr val="000000">
                                <a:alpha val="60000"/>
                              </a:srgbClr>
                            </a:outerShdw>
                          </a:effectLst>
                          <a:latin typeface="Arial Narrow"/>
                          <a:ea typeface="Arial Narrow"/>
                          <a:cs typeface="Arial Narrow"/>
                          <a:sym typeface="Arial Narrow"/>
                        </a:rPr>
                        <a:t>0.29266</a:t>
                      </a:r>
                    </a:p>
                  </a:txBody>
                  <a:tcPr marL="50800" marR="50800" marT="50800" marB="50800" anchor="ctr" anchorCtr="0" horzOverflow="overflow">
                    <a:lnR w="12700">
                      <a:miter lim="400000"/>
                    </a:lnR>
                  </a:tcPr>
                </a:tc>
              </a:tr>
              <a:tr h="809612">
                <a:tc>
                  <a:txBody>
                    <a:bodyPr/>
                    <a:lstStyle/>
                    <a:p>
                      <a:pPr algn="l">
                        <a:tabLst>
                          <a:tab pos="1181100" algn="l"/>
                        </a:tabLst>
                        <a:defRPr b="0">
                          <a:solidFill>
                            <a:srgbClr val="000000"/>
                          </a:solidFill>
                        </a:defRPr>
                      </a:pPr>
                      <a:r>
                        <a:rPr b="1" sz="3000">
                          <a:solidFill>
                            <a:schemeClr val="accent5">
                              <a:hueOff val="36460"/>
                              <a:satOff val="9458"/>
                              <a:lumOff val="-9293"/>
                            </a:schemeClr>
                          </a:solidFill>
                          <a:effectLst>
                            <a:outerShdw sx="100000" sy="100000" kx="0" ky="0" algn="b" rotWithShape="0" blurRad="25400" dist="12700" dir="5400000">
                              <a:srgbClr val="000000">
                                <a:alpha val="60000"/>
                              </a:srgbClr>
                            </a:outerShdw>
                          </a:effectLst>
                          <a:latin typeface="Arial Narrow"/>
                          <a:ea typeface="Arial Narrow"/>
                          <a:cs typeface="Arial Narrow"/>
                          <a:sym typeface="Arial Narrow"/>
                        </a:rPr>
                        <a:t>test</a:t>
                      </a:r>
                    </a:p>
                  </a:txBody>
                  <a:tcPr marL="50800" marR="50800" marT="50800" marB="50800" anchor="ctr" anchorCtr="0" horzOverflow="overflow">
                    <a:lnL w="12700">
                      <a:miter lim="400000"/>
                    </a:lnL>
                    <a:lnB w="12700">
                      <a:miter lim="400000"/>
                    </a:lnB>
                  </a:tcPr>
                </a:tc>
                <a:tc>
                  <a:txBody>
                    <a:bodyPr/>
                    <a:lstStyle/>
                    <a:p>
                      <a:pPr>
                        <a:tabLst>
                          <a:tab pos="1181100" algn="l"/>
                        </a:tabLst>
                        <a:defRPr b="0">
                          <a:solidFill>
                            <a:srgbClr val="000000"/>
                          </a:solidFill>
                        </a:defRPr>
                      </a:pPr>
                      <a:r>
                        <a:rPr b="1" sz="3000">
                          <a:effectLst>
                            <a:outerShdw sx="100000" sy="100000" kx="0" ky="0" algn="b" rotWithShape="0" blurRad="25400" dist="12700" dir="5400000">
                              <a:srgbClr val="000000">
                                <a:alpha val="60000"/>
                              </a:srgbClr>
                            </a:outerShdw>
                          </a:effectLst>
                          <a:latin typeface="Arial Narrow"/>
                          <a:ea typeface="Arial Narrow"/>
                          <a:cs typeface="Arial Narrow"/>
                          <a:sym typeface="Arial Narrow"/>
                        </a:rPr>
                        <a:t>0.37061</a:t>
                      </a:r>
                    </a:p>
                  </a:txBody>
                  <a:tcPr marL="50800" marR="50800" marT="50800" marB="50800" anchor="ctr" anchorCtr="0" horzOverflow="overflow">
                    <a:lnB w="12700">
                      <a:miter lim="400000"/>
                    </a:lnB>
                  </a:tcPr>
                </a:tc>
                <a:tc>
                  <a:txBody>
                    <a:bodyPr/>
                    <a:lstStyle/>
                    <a:p>
                      <a:pPr>
                        <a:tabLst>
                          <a:tab pos="1181100" algn="l"/>
                        </a:tabLst>
                        <a:defRPr sz="3000">
                          <a:effectLst>
                            <a:outerShdw sx="100000" sy="100000" kx="0" ky="0" algn="b" rotWithShape="0" blurRad="25400" dist="12700" dir="5400000">
                              <a:srgbClr val="000000">
                                <a:alpha val="60000"/>
                              </a:srgbClr>
                            </a:outerShdw>
                          </a:effectLst>
                          <a:latin typeface="Arial Narrow"/>
                          <a:ea typeface="Arial Narrow"/>
                          <a:cs typeface="Arial Narrow"/>
                          <a:sym typeface="Arial Narrow"/>
                        </a:defRPr>
                      </a:pPr>
                    </a:p>
                  </a:txBody>
                  <a:tcPr marL="50800" marR="50800" marT="50800" marB="50800" anchor="ctr" anchorCtr="0" horzOverflow="overflow">
                    <a:lnB w="12700">
                      <a:miter lim="400000"/>
                    </a:lnB>
                  </a:tcPr>
                </a:tc>
                <a:tc>
                  <a:txBody>
                    <a:bodyPr/>
                    <a:lstStyle/>
                    <a:p>
                      <a:pPr>
                        <a:tabLst>
                          <a:tab pos="1181100" algn="l"/>
                        </a:tabLst>
                        <a:defRPr sz="3000">
                          <a:effectLst>
                            <a:outerShdw sx="100000" sy="100000" kx="0" ky="0" algn="b" rotWithShape="0" blurRad="25400" dist="12700" dir="5400000">
                              <a:srgbClr val="000000">
                                <a:alpha val="60000"/>
                              </a:srgbClr>
                            </a:outerShdw>
                          </a:effectLst>
                          <a:latin typeface="Arial Narrow"/>
                          <a:ea typeface="Arial Narrow"/>
                          <a:cs typeface="Arial Narrow"/>
                          <a:sym typeface="Arial Narrow"/>
                        </a:defRPr>
                      </a:pPr>
                    </a:p>
                  </a:txBody>
                  <a:tcPr marL="50800" marR="50800" marT="50800" marB="50800" anchor="ctr" anchorCtr="0" horzOverflow="overflow">
                    <a:lnB w="12700">
                      <a:miter lim="400000"/>
                    </a:lnB>
                  </a:tcPr>
                </a:tc>
                <a:tc>
                  <a:txBody>
                    <a:bodyPr/>
                    <a:lstStyle/>
                    <a:p>
                      <a:pPr>
                        <a:tabLst>
                          <a:tab pos="1181100" algn="l"/>
                        </a:tabLst>
                        <a:defRPr sz="3000">
                          <a:effectLst>
                            <a:outerShdw sx="100000" sy="100000" kx="0" ky="0" algn="b" rotWithShape="0" blurRad="25400" dist="12700" dir="5400000">
                              <a:srgbClr val="000000">
                                <a:alpha val="60000"/>
                              </a:srgbClr>
                            </a:outerShdw>
                          </a:effectLst>
                          <a:latin typeface="Arial Narrow"/>
                          <a:ea typeface="Arial Narrow"/>
                          <a:cs typeface="Arial Narrow"/>
                          <a:sym typeface="Arial Narrow"/>
                        </a:defRPr>
                      </a:pPr>
                    </a:p>
                  </a:txBody>
                  <a:tcPr marL="50800" marR="50800" marT="50800" marB="50800" anchor="ctr" anchorCtr="0" horzOverflow="overflow">
                    <a:lnB w="12700">
                      <a:miter lim="400000"/>
                    </a:lnB>
                  </a:tcPr>
                </a:tc>
                <a:tc>
                  <a:txBody>
                    <a:bodyPr/>
                    <a:lstStyle/>
                    <a:p>
                      <a:pPr>
                        <a:tabLst>
                          <a:tab pos="1181100" algn="l"/>
                        </a:tabLst>
                        <a:defRPr b="0">
                          <a:solidFill>
                            <a:srgbClr val="000000"/>
                          </a:solidFill>
                        </a:defRPr>
                      </a:pPr>
                      <a:r>
                        <a:rPr b="1" sz="3000">
                          <a:effectLst>
                            <a:outerShdw sx="100000" sy="100000" kx="0" ky="0" algn="b" rotWithShape="0" blurRad="25400" dist="12700" dir="5400000">
                              <a:srgbClr val="000000">
                                <a:alpha val="60000"/>
                              </a:srgbClr>
                            </a:outerShdw>
                          </a:effectLst>
                          <a:latin typeface="Arial Narrow"/>
                          <a:ea typeface="Arial Narrow"/>
                          <a:cs typeface="Arial Narrow"/>
                          <a:sym typeface="Arial Narrow"/>
                        </a:rPr>
                        <a:t>0.41848</a:t>
                      </a:r>
                    </a:p>
                  </a:txBody>
                  <a:tcPr marL="50800" marR="50800" marT="50800" marB="50800" anchor="ctr" anchorCtr="0" horzOverflow="overflow">
                    <a:lnB w="12700">
                      <a:miter lim="400000"/>
                    </a:lnB>
                  </a:tcPr>
                </a:tc>
                <a:tc>
                  <a:txBody>
                    <a:bodyPr/>
                    <a:lstStyle/>
                    <a:p>
                      <a:pPr>
                        <a:tabLst>
                          <a:tab pos="1181100" algn="l"/>
                        </a:tabLst>
                        <a:defRPr sz="3000">
                          <a:effectLst>
                            <a:outerShdw sx="100000" sy="100000" kx="0" ky="0" algn="b" rotWithShape="0" blurRad="25400" dist="12700" dir="5400000">
                              <a:srgbClr val="000000">
                                <a:alpha val="60000"/>
                              </a:srgbClr>
                            </a:outerShdw>
                          </a:effectLst>
                          <a:latin typeface="Arial Narrow"/>
                          <a:ea typeface="Arial Narrow"/>
                          <a:cs typeface="Arial Narrow"/>
                          <a:sym typeface="Arial Narrow"/>
                        </a:defRPr>
                      </a:pPr>
                    </a:p>
                  </a:txBody>
                  <a:tcPr marL="50800" marR="50800" marT="50800" marB="50800" anchor="ctr" anchorCtr="0" horzOverflow="overflow">
                    <a:lnR w="12700">
                      <a:miter lim="400000"/>
                    </a:lnR>
                    <a:lnB w="12700">
                      <a:miter lim="400000"/>
                    </a:lnB>
                  </a:tcPr>
                </a:tc>
              </a:tr>
            </a:tbl>
          </a:graphicData>
        </a:graphic>
      </p:graphicFrame>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Interesting relationships"/>
          <p:cNvSpPr txBox="1"/>
          <p:nvPr>
            <p:ph type="title"/>
          </p:nvPr>
        </p:nvSpPr>
        <p:spPr>
          <a:xfrm>
            <a:off x="1270000" y="317500"/>
            <a:ext cx="10464800" cy="1905000"/>
          </a:xfrm>
          <a:prstGeom prst="rect">
            <a:avLst/>
          </a:prstGeom>
        </p:spPr>
        <p:txBody>
          <a:bodyPr/>
          <a:lstStyle>
            <a:lvl1pPr>
              <a:defRPr>
                <a:solidFill>
                  <a:schemeClr val="accent5">
                    <a:hueOff val="36460"/>
                    <a:satOff val="9458"/>
                    <a:lumOff val="-9293"/>
                  </a:schemeClr>
                </a:solidFill>
                <a:latin typeface="Lucida Grande"/>
                <a:ea typeface="Lucida Grande"/>
                <a:cs typeface="Lucida Grande"/>
                <a:sym typeface="Lucida Grande"/>
              </a:defRPr>
            </a:lvl1pPr>
          </a:lstStyle>
          <a:p>
            <a:pPr/>
            <a:r>
              <a:t>Interesting relationships</a:t>
            </a:r>
          </a:p>
        </p:txBody>
      </p:sp>
      <p:pic>
        <p:nvPicPr>
          <p:cNvPr id="202" name="urban_aa.png" descr="urban_aa.png"/>
          <p:cNvPicPr>
            <a:picLocks noChangeAspect="1"/>
          </p:cNvPicPr>
          <p:nvPr/>
        </p:nvPicPr>
        <p:blipFill>
          <a:blip r:embed="rId2">
            <a:extLst/>
          </a:blip>
          <a:stretch>
            <a:fillRect/>
          </a:stretch>
        </p:blipFill>
        <p:spPr>
          <a:xfrm>
            <a:off x="444500" y="2006600"/>
            <a:ext cx="5486400" cy="3657600"/>
          </a:xfrm>
          <a:prstGeom prst="rect">
            <a:avLst/>
          </a:prstGeom>
          <a:ln w="12700">
            <a:miter lim="400000"/>
          </a:ln>
        </p:spPr>
      </p:pic>
      <p:pic>
        <p:nvPicPr>
          <p:cNvPr id="203" name="urban_fs.png" descr="urban_fs.png"/>
          <p:cNvPicPr>
            <a:picLocks noChangeAspect="1"/>
          </p:cNvPicPr>
          <p:nvPr/>
        </p:nvPicPr>
        <p:blipFill>
          <a:blip r:embed="rId3">
            <a:extLst/>
          </a:blip>
          <a:stretch>
            <a:fillRect/>
          </a:stretch>
        </p:blipFill>
        <p:spPr>
          <a:xfrm>
            <a:off x="6946900" y="2006600"/>
            <a:ext cx="5486400" cy="3657600"/>
          </a:xfrm>
          <a:prstGeom prst="rect">
            <a:avLst/>
          </a:prstGeom>
          <a:ln w="12700">
            <a:miter lim="400000"/>
          </a:ln>
        </p:spPr>
      </p:pic>
      <p:sp>
        <p:nvSpPr>
          <p:cNvPr id="204" name="Urban influence has to be treated as a categorical variable, since it does not act as a continuum, even though 1 is the most urban and 12 the most rural. It is broken into several categories and goes from most to least populated in each. (A useful reference can be found at https://www.ers.usda.gov/data-products/urban-influence-codes/documentation/)…"/>
          <p:cNvSpPr txBox="1"/>
          <p:nvPr/>
        </p:nvSpPr>
        <p:spPr>
          <a:xfrm>
            <a:off x="1429854" y="6089243"/>
            <a:ext cx="10145091" cy="3302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1" sz="2500">
                <a:solidFill>
                  <a:srgbClr val="000000"/>
                </a:solidFill>
                <a:latin typeface="Arial Narrow"/>
                <a:ea typeface="Arial Narrow"/>
                <a:cs typeface="Arial Narrow"/>
                <a:sym typeface="Arial Narrow"/>
              </a:defRPr>
            </a:pPr>
            <a:r>
              <a:t>Urban influence has to be treated as a categorical variable, since it does not act as a continuum, even though 1 is the most urban and 12 the most rural. It is broken into several categories and goes from most to least populated in each. (A useful reference can be found at </a:t>
            </a:r>
            <a:r>
              <a:rPr u="sng">
                <a:hlinkClick r:id="rId4" invalidUrl="" action="" tgtFrame="" tooltip="" history="1" highlightClick="0" endSnd="0"/>
              </a:rPr>
              <a:t>https://www.ers.usda.gov/data-products/urban-influence-codes/documentation/</a:t>
            </a:r>
            <a:r>
              <a:t>)</a:t>
            </a:r>
          </a:p>
          <a:p>
            <a:pPr algn="l">
              <a:defRPr b="1" sz="2500">
                <a:solidFill>
                  <a:srgbClr val="000000"/>
                </a:solidFill>
                <a:latin typeface="Arial Narrow"/>
                <a:ea typeface="Arial Narrow"/>
                <a:cs typeface="Arial Narrow"/>
                <a:sym typeface="Arial Narrow"/>
              </a:defRPr>
            </a:pPr>
          </a:p>
          <a:p>
            <a:pPr algn="l">
              <a:defRPr b="1" sz="2500">
                <a:solidFill>
                  <a:srgbClr val="000000"/>
                </a:solidFill>
                <a:latin typeface="Arial Narrow"/>
                <a:ea typeface="Arial Narrow"/>
                <a:cs typeface="Arial Narrow"/>
                <a:sym typeface="Arial Narrow"/>
              </a:defRPr>
            </a:pPr>
            <a:r>
              <a:t>These plots show that high percentages of African-American households are spread through many of these categories, not just in the largest urban centers, and that households receiving food stamps are spread almost uniformly.</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Optimize"/>
          <p:cNvSpPr txBox="1"/>
          <p:nvPr>
            <p:ph type="title"/>
          </p:nvPr>
        </p:nvSpPr>
        <p:spPr>
          <a:xfrm>
            <a:off x="1270000" y="342900"/>
            <a:ext cx="10464800" cy="978744"/>
          </a:xfrm>
          <a:prstGeom prst="rect">
            <a:avLst/>
          </a:prstGeom>
        </p:spPr>
        <p:txBody>
          <a:bodyPr/>
          <a:lstStyle>
            <a:lvl1pPr>
              <a:defRPr>
                <a:solidFill>
                  <a:schemeClr val="accent5">
                    <a:hueOff val="36460"/>
                    <a:satOff val="9458"/>
                    <a:lumOff val="-9293"/>
                  </a:schemeClr>
                </a:solidFill>
                <a:latin typeface="Lucida Grande"/>
                <a:ea typeface="Lucida Grande"/>
                <a:cs typeface="Lucida Grande"/>
                <a:sym typeface="Lucida Grande"/>
              </a:defRPr>
            </a:lvl1pPr>
          </a:lstStyle>
          <a:p>
            <a:pPr/>
            <a:r>
              <a:t>Optimize</a:t>
            </a:r>
          </a:p>
        </p:txBody>
      </p:sp>
      <p:pic>
        <p:nvPicPr>
          <p:cNvPr id="207" name="Screen Shot 2018-07-12 at 7.36.25 PM.png" descr="Screen Shot 2018-07-12 at 7.36.25 PM.png"/>
          <p:cNvPicPr>
            <a:picLocks noChangeAspect="1"/>
          </p:cNvPicPr>
          <p:nvPr/>
        </p:nvPicPr>
        <p:blipFill>
          <a:blip r:embed="rId2">
            <a:extLst/>
          </a:blip>
          <a:stretch>
            <a:fillRect/>
          </a:stretch>
        </p:blipFill>
        <p:spPr>
          <a:xfrm>
            <a:off x="914400" y="1346200"/>
            <a:ext cx="5735395" cy="3564268"/>
          </a:xfrm>
          <a:prstGeom prst="rect">
            <a:avLst/>
          </a:prstGeom>
          <a:ln w="12700">
            <a:miter lim="400000"/>
          </a:ln>
        </p:spPr>
      </p:pic>
      <p:pic>
        <p:nvPicPr>
          <p:cNvPr id="208" name="Screen Shot 2018-07-12 at 7.36.44 PM.png" descr="Screen Shot 2018-07-12 at 7.36.44 PM.png"/>
          <p:cNvPicPr>
            <a:picLocks noChangeAspect="1"/>
          </p:cNvPicPr>
          <p:nvPr/>
        </p:nvPicPr>
        <p:blipFill>
          <a:blip r:embed="rId3">
            <a:extLst/>
          </a:blip>
          <a:stretch>
            <a:fillRect/>
          </a:stretch>
        </p:blipFill>
        <p:spPr>
          <a:xfrm>
            <a:off x="6858393" y="1346200"/>
            <a:ext cx="5708258" cy="3564268"/>
          </a:xfrm>
          <a:prstGeom prst="rect">
            <a:avLst/>
          </a:prstGeom>
          <a:ln w="12700">
            <a:miter lim="400000"/>
          </a:ln>
        </p:spPr>
      </p:pic>
      <p:pic>
        <p:nvPicPr>
          <p:cNvPr id="209" name="Screen Shot 2018-07-15 at 10.50.59 PM.png" descr="Screen Shot 2018-07-15 at 10.50.59 PM.png"/>
          <p:cNvPicPr>
            <a:picLocks noChangeAspect="1"/>
          </p:cNvPicPr>
          <p:nvPr/>
        </p:nvPicPr>
        <p:blipFill>
          <a:blip r:embed="rId4">
            <a:extLst/>
          </a:blip>
          <a:stretch>
            <a:fillRect/>
          </a:stretch>
        </p:blipFill>
        <p:spPr>
          <a:xfrm>
            <a:off x="939800" y="5053241"/>
            <a:ext cx="5724431" cy="3564268"/>
          </a:xfrm>
          <a:prstGeom prst="rect">
            <a:avLst/>
          </a:prstGeom>
          <a:ln w="12700">
            <a:miter lim="400000"/>
          </a:ln>
        </p:spPr>
      </p:pic>
      <p:pic>
        <p:nvPicPr>
          <p:cNvPr id="210" name="Screen Shot 2018-07-15 at 10.51.28 PM.png" descr="Screen Shot 2018-07-15 at 10.51.28 PM.png"/>
          <p:cNvPicPr>
            <a:picLocks noChangeAspect="1"/>
          </p:cNvPicPr>
          <p:nvPr/>
        </p:nvPicPr>
        <p:blipFill>
          <a:blip r:embed="rId5">
            <a:extLst/>
          </a:blip>
          <a:stretch>
            <a:fillRect/>
          </a:stretch>
        </p:blipFill>
        <p:spPr>
          <a:xfrm>
            <a:off x="6858393" y="5081791"/>
            <a:ext cx="5598467" cy="3564269"/>
          </a:xfrm>
          <a:prstGeom prst="rect">
            <a:avLst/>
          </a:prstGeom>
          <a:ln w="12700">
            <a:miter lim="400000"/>
          </a:ln>
        </p:spPr>
      </p:pic>
      <p:sp>
        <p:nvSpPr>
          <p:cNvPr id="211" name="unbalanced"/>
          <p:cNvSpPr txBox="1"/>
          <p:nvPr/>
        </p:nvSpPr>
        <p:spPr>
          <a:xfrm>
            <a:off x="441658" y="1557089"/>
            <a:ext cx="275058" cy="31424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solidFill>
                  <a:schemeClr val="accent5">
                    <a:hueOff val="36460"/>
                    <a:satOff val="9458"/>
                    <a:lumOff val="-9293"/>
                  </a:schemeClr>
                </a:solidFill>
              </a:defRPr>
            </a:lvl1pPr>
          </a:lstStyle>
          <a:p>
            <a:pPr/>
            <a:r>
              <a:t>unbalanced</a:t>
            </a:r>
          </a:p>
        </p:txBody>
      </p:sp>
      <p:sp>
        <p:nvSpPr>
          <p:cNvPr id="212" name="balanced"/>
          <p:cNvSpPr txBox="1"/>
          <p:nvPr/>
        </p:nvSpPr>
        <p:spPr>
          <a:xfrm>
            <a:off x="441658" y="5568931"/>
            <a:ext cx="275058" cy="25328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solidFill>
                  <a:schemeClr val="accent5">
                    <a:hueOff val="36460"/>
                    <a:satOff val="9458"/>
                    <a:lumOff val="-9293"/>
                  </a:schemeClr>
                </a:solidFill>
              </a:defRPr>
            </a:lvl1pPr>
          </a:lstStyle>
          <a:p>
            <a:pPr/>
            <a:r>
              <a:t>balanced</a:t>
            </a:r>
          </a:p>
        </p:txBody>
      </p:sp>
      <p:sp>
        <p:nvSpPr>
          <p:cNvPr id="213" name="Balancing targets (confusion matrix counts) better improved the results minimally."/>
          <p:cNvSpPr txBox="1"/>
          <p:nvPr/>
        </p:nvSpPr>
        <p:spPr>
          <a:xfrm>
            <a:off x="1270000" y="8832849"/>
            <a:ext cx="10464801" cy="45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2500">
                <a:solidFill>
                  <a:srgbClr val="000000"/>
                </a:solidFill>
                <a:latin typeface="Arial Narrow"/>
                <a:ea typeface="Arial Narrow"/>
                <a:cs typeface="Arial Narrow"/>
                <a:sym typeface="Arial Narrow"/>
              </a:defRPr>
            </a:lvl1pPr>
          </a:lstStyle>
          <a:p>
            <a:pPr/>
            <a:r>
              <a:t>Balancing targets (confusion matrix counts) better improved the results minimally.</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But ……"/>
          <p:cNvSpPr txBox="1"/>
          <p:nvPr>
            <p:ph type="title"/>
          </p:nvPr>
        </p:nvSpPr>
        <p:spPr>
          <a:prstGeom prst="rect">
            <a:avLst/>
          </a:prstGeom>
        </p:spPr>
        <p:txBody>
          <a:bodyPr/>
          <a:lstStyle/>
          <a:p>
            <a:pPr>
              <a:defRPr>
                <a:solidFill>
                  <a:schemeClr val="accent5">
                    <a:hueOff val="36460"/>
                    <a:satOff val="9458"/>
                    <a:lumOff val="-9293"/>
                  </a:schemeClr>
                </a:solidFill>
                <a:latin typeface="Lucida Grande"/>
                <a:ea typeface="Lucida Grande"/>
                <a:cs typeface="Lucida Grande"/>
                <a:sym typeface="Lucida Grande"/>
              </a:defRPr>
            </a:pPr>
            <a:r>
              <a:t>But …</a:t>
            </a:r>
          </a:p>
          <a:p>
            <a:pPr>
              <a:defRPr spc="-104" sz="3500">
                <a:solidFill>
                  <a:schemeClr val="accent5">
                    <a:hueOff val="36460"/>
                    <a:satOff val="9458"/>
                    <a:lumOff val="-9293"/>
                  </a:schemeClr>
                </a:solidFill>
                <a:latin typeface="Lucida Grande"/>
                <a:ea typeface="Lucida Grande"/>
                <a:cs typeface="Lucida Grande"/>
                <a:sym typeface="Lucida Grande"/>
              </a:defRPr>
            </a:pPr>
            <a:r>
              <a:t>without feature selection</a:t>
            </a:r>
          </a:p>
        </p:txBody>
      </p:sp>
      <p:pic>
        <p:nvPicPr>
          <p:cNvPr id="216" name="Screen Shot 2018-07-22 at 12.22.16 AM.png" descr="Screen Shot 2018-07-22 at 12.22.16 AM.png"/>
          <p:cNvPicPr>
            <a:picLocks noChangeAspect="1"/>
          </p:cNvPicPr>
          <p:nvPr/>
        </p:nvPicPr>
        <p:blipFill>
          <a:blip r:embed="rId2">
            <a:extLst/>
          </a:blip>
          <a:stretch>
            <a:fillRect/>
          </a:stretch>
        </p:blipFill>
        <p:spPr>
          <a:xfrm>
            <a:off x="1339850" y="2787650"/>
            <a:ext cx="4483100" cy="3822700"/>
          </a:xfrm>
          <a:prstGeom prst="rect">
            <a:avLst/>
          </a:prstGeom>
          <a:ln w="12700">
            <a:miter lim="400000"/>
          </a:ln>
        </p:spPr>
      </p:pic>
      <p:pic>
        <p:nvPicPr>
          <p:cNvPr id="217" name="Screen Shot 2018-07-22 at 12.22.52 AM.png" descr="Screen Shot 2018-07-22 at 12.22.52 AM.png"/>
          <p:cNvPicPr>
            <a:picLocks noChangeAspect="1"/>
          </p:cNvPicPr>
          <p:nvPr/>
        </p:nvPicPr>
        <p:blipFill>
          <a:blip r:embed="rId3">
            <a:extLst/>
          </a:blip>
          <a:stretch>
            <a:fillRect/>
          </a:stretch>
        </p:blipFill>
        <p:spPr>
          <a:xfrm>
            <a:off x="6819900" y="2794000"/>
            <a:ext cx="4445000" cy="3810000"/>
          </a:xfrm>
          <a:prstGeom prst="rect">
            <a:avLst/>
          </a:prstGeom>
          <a:ln w="12700">
            <a:miter lim="400000"/>
          </a:ln>
        </p:spPr>
      </p:pic>
      <p:sp>
        <p:nvSpPr>
          <p:cNvPr id="218" name="Using all the features produced the best results at the cost of a slight increase in stability. It seems the effects of multicollinearity are not as perceptible when the overall performance of the model is not so good."/>
          <p:cNvSpPr txBox="1"/>
          <p:nvPr/>
        </p:nvSpPr>
        <p:spPr>
          <a:xfrm>
            <a:off x="415751" y="7111999"/>
            <a:ext cx="12173298" cy="1168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2500">
                <a:solidFill>
                  <a:srgbClr val="000000"/>
                </a:solidFill>
                <a:latin typeface="Arial Narrow"/>
                <a:ea typeface="Arial Narrow"/>
                <a:cs typeface="Arial Narrow"/>
                <a:sym typeface="Arial Narrow"/>
              </a:defRPr>
            </a:lvl1pPr>
          </a:lstStyle>
          <a:p>
            <a:pPr/>
            <a:r>
              <a:t>Using all the features produced the best results at the cost of a slight increase in stability. It seems the effects of multicollinearity are not as perceptible when the overall performance of the model is not so good.</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Best models (scores)"/>
          <p:cNvSpPr txBox="1"/>
          <p:nvPr>
            <p:ph type="title"/>
          </p:nvPr>
        </p:nvSpPr>
        <p:spPr>
          <a:xfrm>
            <a:off x="1270000" y="-190500"/>
            <a:ext cx="10464800" cy="1905000"/>
          </a:xfrm>
          <a:prstGeom prst="rect">
            <a:avLst/>
          </a:prstGeom>
        </p:spPr>
        <p:txBody>
          <a:bodyPr/>
          <a:lstStyle/>
          <a:p>
            <a:pPr>
              <a:defRPr>
                <a:solidFill>
                  <a:schemeClr val="accent5">
                    <a:hueOff val="36460"/>
                    <a:satOff val="9458"/>
                    <a:lumOff val="-9293"/>
                  </a:schemeClr>
                </a:solidFill>
                <a:latin typeface="Lucida Grande"/>
                <a:ea typeface="Lucida Grande"/>
                <a:cs typeface="Lucida Grande"/>
                <a:sym typeface="Lucida Grande"/>
              </a:defRPr>
            </a:pPr>
            <a:r>
              <a:t>Best models </a:t>
            </a:r>
            <a:r>
              <a:rPr b="0"/>
              <a:t>(scores)</a:t>
            </a:r>
          </a:p>
        </p:txBody>
      </p:sp>
      <p:graphicFrame>
        <p:nvGraphicFramePr>
          <p:cNvPr id="221" name="Table"/>
          <p:cNvGraphicFramePr/>
          <p:nvPr/>
        </p:nvGraphicFramePr>
        <p:xfrm>
          <a:off x="2830859" y="1473745"/>
          <a:ext cx="8867082" cy="390738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773416"/>
                <a:gridCol w="1773416"/>
                <a:gridCol w="1773416"/>
                <a:gridCol w="1773416"/>
                <a:gridCol w="1773416"/>
              </a:tblGrid>
              <a:tr h="558197">
                <a:tc>
                  <a:txBody>
                    <a:bodyPr/>
                    <a:lstStyle/>
                    <a:p>
                      <a:pPr>
                        <a:tabLst>
                          <a:tab pos="1181100" algn="l"/>
                        </a:tabLst>
                        <a:defRPr b="0">
                          <a:solidFill>
                            <a:srgbClr val="000000"/>
                          </a:solidFill>
                        </a:defRPr>
                      </a:pPr>
                      <a:r>
                        <a:rPr b="1" sz="2500">
                          <a:solidFill>
                            <a:schemeClr val="accent5">
                              <a:hueOff val="36460"/>
                              <a:satOff val="9458"/>
                              <a:lumOff val="-9293"/>
                            </a:schemeClr>
                          </a:solidFill>
                          <a:latin typeface="Arial Narrow"/>
                          <a:ea typeface="Arial Narrow"/>
                          <a:cs typeface="Arial Narrow"/>
                          <a:sym typeface="Arial Narrow"/>
                        </a:rPr>
                        <a:t>feat select</a:t>
                      </a:r>
                    </a:p>
                  </a:txBody>
                  <a:tcPr marL="50800" marR="50800" marT="50800" marB="50800" anchor="ctr" anchorCtr="0" horzOverflow="overflow"/>
                </a:tc>
                <a:tc>
                  <a:txBody>
                    <a:bodyPr/>
                    <a:lstStyle/>
                    <a:p>
                      <a:pPr>
                        <a:tabLst>
                          <a:tab pos="1181100" algn="l"/>
                        </a:tabLst>
                        <a:defRPr b="0">
                          <a:solidFill>
                            <a:srgbClr val="000000"/>
                          </a:solidFill>
                        </a:defRPr>
                      </a:pPr>
                      <a:r>
                        <a:rPr b="1" sz="2500">
                          <a:solidFill>
                            <a:schemeClr val="accent5">
                              <a:hueOff val="36460"/>
                              <a:satOff val="9458"/>
                              <a:lumOff val="-9293"/>
                            </a:schemeClr>
                          </a:solidFill>
                          <a:latin typeface="Arial Narrow"/>
                          <a:ea typeface="Arial Narrow"/>
                          <a:cs typeface="Arial Narrow"/>
                          <a:sym typeface="Arial Narrow"/>
                        </a:rPr>
                        <a:t>Matthews</a:t>
                      </a:r>
                    </a:p>
                  </a:txBody>
                  <a:tcPr marL="50800" marR="50800" marT="50800" marB="50800" anchor="ctr" anchorCtr="0" horzOverflow="overflow"/>
                </a:tc>
                <a:tc>
                  <a:txBody>
                    <a:bodyPr/>
                    <a:lstStyle/>
                    <a:p>
                      <a:pPr>
                        <a:tabLst>
                          <a:tab pos="1181100" algn="l"/>
                        </a:tabLst>
                        <a:defRPr b="0">
                          <a:solidFill>
                            <a:srgbClr val="000000"/>
                          </a:solidFill>
                        </a:defRPr>
                      </a:pPr>
                      <a:r>
                        <a:rPr b="1" sz="2500">
                          <a:solidFill>
                            <a:schemeClr val="accent5">
                              <a:hueOff val="36460"/>
                              <a:satOff val="9458"/>
                              <a:lumOff val="-9293"/>
                            </a:schemeClr>
                          </a:solidFill>
                          <a:latin typeface="Arial Narrow"/>
                          <a:ea typeface="Arial Narrow"/>
                          <a:cs typeface="Arial Narrow"/>
                          <a:sym typeface="Arial Narrow"/>
                        </a:rPr>
                        <a:t>AUC-ROC</a:t>
                      </a:r>
                    </a:p>
                  </a:txBody>
                  <a:tcPr marL="50800" marR="50800" marT="50800" marB="50800" anchor="ctr" anchorCtr="0" horzOverflow="overflow"/>
                </a:tc>
                <a:tc>
                  <a:txBody>
                    <a:bodyPr/>
                    <a:lstStyle/>
                    <a:p>
                      <a:pPr>
                        <a:tabLst>
                          <a:tab pos="1181100" algn="l"/>
                        </a:tabLst>
                        <a:defRPr b="0">
                          <a:solidFill>
                            <a:srgbClr val="000000"/>
                          </a:solidFill>
                        </a:defRPr>
                      </a:pPr>
                      <a:r>
                        <a:rPr b="1" sz="2500">
                          <a:solidFill>
                            <a:schemeClr val="accent5">
                              <a:hueOff val="36460"/>
                              <a:satOff val="9458"/>
                              <a:lumOff val="-9293"/>
                            </a:schemeClr>
                          </a:solidFill>
                          <a:latin typeface="Arial Narrow"/>
                          <a:ea typeface="Arial Narrow"/>
                          <a:cs typeface="Arial Narrow"/>
                          <a:sym typeface="Arial Narrow"/>
                        </a:rPr>
                        <a:t>+ accuracy</a:t>
                      </a:r>
                    </a:p>
                  </a:txBody>
                  <a:tcPr marL="50800" marR="50800" marT="50800" marB="50800" anchor="ctr" anchorCtr="0" horzOverflow="overflow"/>
                </a:tc>
                <a:tc>
                  <a:txBody>
                    <a:bodyPr/>
                    <a:lstStyle/>
                    <a:p>
                      <a:pPr>
                        <a:tabLst>
                          <a:tab pos="1181100" algn="l"/>
                        </a:tabLst>
                        <a:defRPr b="0">
                          <a:solidFill>
                            <a:srgbClr val="000000"/>
                          </a:solidFill>
                        </a:defRPr>
                      </a:pPr>
                      <a:r>
                        <a:rPr b="1" sz="2500">
                          <a:solidFill>
                            <a:schemeClr val="accent5">
                              <a:hueOff val="36460"/>
                              <a:satOff val="9458"/>
                              <a:lumOff val="-9293"/>
                            </a:schemeClr>
                          </a:solidFill>
                          <a:latin typeface="Arial Narrow"/>
                          <a:ea typeface="Arial Narrow"/>
                          <a:cs typeface="Arial Narrow"/>
                          <a:sym typeface="Arial Narrow"/>
                        </a:rPr>
                        <a:t>- accuracy</a:t>
                      </a:r>
                    </a:p>
                  </a:txBody>
                  <a:tcPr marL="50800" marR="50800" marT="50800" marB="50800" anchor="ctr" anchorCtr="0" horzOverflow="overflow"/>
                </a:tc>
              </a:tr>
              <a:tr h="558197">
                <a:tc>
                  <a:txBody>
                    <a:bodyPr/>
                    <a:lstStyle/>
                    <a:p>
                      <a:pPr algn="l">
                        <a:tabLst>
                          <a:tab pos="1181100" algn="l"/>
                        </a:tabLst>
                        <a:defRPr b="0">
                          <a:solidFill>
                            <a:srgbClr val="000000"/>
                          </a:solidFill>
                        </a:defRPr>
                      </a:pPr>
                      <a:r>
                        <a:rPr b="1" sz="2500">
                          <a:latin typeface="Arial Narrow"/>
                          <a:ea typeface="Arial Narrow"/>
                          <a:cs typeface="Arial Narrow"/>
                          <a:sym typeface="Arial Narrow"/>
                        </a:rPr>
                        <a:t>scaled 1</a:t>
                      </a:r>
                    </a:p>
                  </a:txBody>
                  <a:tcPr marL="50800" marR="50800" marT="50800" marB="50800" anchor="ctr" anchorCtr="0" horzOverflow="overflow"/>
                </a:tc>
                <a:tc>
                  <a:txBody>
                    <a:bodyPr/>
                    <a:lstStyle/>
                    <a:p>
                      <a:pPr>
                        <a:tabLst>
                          <a:tab pos="1181100" algn="l"/>
                        </a:tabLst>
                        <a:defRPr b="0">
                          <a:solidFill>
                            <a:srgbClr val="000000"/>
                          </a:solidFill>
                        </a:defRPr>
                      </a:pPr>
                      <a:r>
                        <a:rPr b="1" sz="2500">
                          <a:solidFill>
                            <a:srgbClr val="2D2D2D"/>
                          </a:solidFill>
                          <a:latin typeface="Arial Narrow"/>
                          <a:ea typeface="Arial Narrow"/>
                          <a:cs typeface="Arial Narrow"/>
                          <a:sym typeface="Arial Narrow"/>
                        </a:rPr>
                        <a:t>0.4561</a:t>
                      </a:r>
                    </a:p>
                  </a:txBody>
                  <a:tcPr marL="50800" marR="50800" marT="50800" marB="50800" anchor="ctr" anchorCtr="0" horzOverflow="overflow"/>
                </a:tc>
                <a:tc>
                  <a:txBody>
                    <a:bodyPr/>
                    <a:lstStyle/>
                    <a:p>
                      <a:pPr>
                        <a:tabLst>
                          <a:tab pos="1181100" algn="l"/>
                        </a:tabLst>
                        <a:defRPr b="0">
                          <a:solidFill>
                            <a:srgbClr val="000000"/>
                          </a:solidFill>
                        </a:defRPr>
                      </a:pPr>
                      <a:r>
                        <a:rPr b="1" sz="2500">
                          <a:solidFill>
                            <a:srgbClr val="2D2D2D"/>
                          </a:solidFill>
                          <a:latin typeface="Arial Narrow"/>
                          <a:ea typeface="Arial Narrow"/>
                          <a:cs typeface="Arial Narrow"/>
                          <a:sym typeface="Arial Narrow"/>
                        </a:rPr>
                        <a:t>0.7290</a:t>
                      </a:r>
                    </a:p>
                  </a:txBody>
                  <a:tcPr marL="50800" marR="50800" marT="50800" marB="50800" anchor="ctr" anchorCtr="0" horzOverflow="overflow"/>
                </a:tc>
                <a:tc>
                  <a:txBody>
                    <a:bodyPr/>
                    <a:lstStyle/>
                    <a:p>
                      <a:pPr>
                        <a:tabLst>
                          <a:tab pos="1181100" algn="l"/>
                        </a:tabLst>
                        <a:defRPr b="0">
                          <a:solidFill>
                            <a:srgbClr val="000000"/>
                          </a:solidFill>
                        </a:defRPr>
                      </a:pPr>
                      <a:r>
                        <a:rPr b="1" sz="2500">
                          <a:solidFill>
                            <a:srgbClr val="2D2D2D"/>
                          </a:solidFill>
                          <a:latin typeface="Arial Narrow"/>
                          <a:ea typeface="Arial Narrow"/>
                          <a:cs typeface="Arial Narrow"/>
                          <a:sym typeface="Arial Narrow"/>
                        </a:rPr>
                        <a:t>0.768</a:t>
                      </a:r>
                    </a:p>
                  </a:txBody>
                  <a:tcPr marL="50800" marR="50800" marT="50800" marB="50800" anchor="ctr" anchorCtr="0" horzOverflow="overflow"/>
                </a:tc>
                <a:tc>
                  <a:txBody>
                    <a:bodyPr/>
                    <a:lstStyle/>
                    <a:p>
                      <a:pPr>
                        <a:tabLst>
                          <a:tab pos="1181100" algn="l"/>
                        </a:tabLst>
                        <a:defRPr b="0">
                          <a:solidFill>
                            <a:srgbClr val="000000"/>
                          </a:solidFill>
                        </a:defRPr>
                      </a:pPr>
                      <a:r>
                        <a:rPr b="1" sz="2500">
                          <a:solidFill>
                            <a:srgbClr val="2D2D2D"/>
                          </a:solidFill>
                          <a:latin typeface="Arial Narrow"/>
                          <a:ea typeface="Arial Narrow"/>
                          <a:cs typeface="Arial Narrow"/>
                          <a:sym typeface="Arial Narrow"/>
                        </a:rPr>
                        <a:t>0.686</a:t>
                      </a:r>
                    </a:p>
                  </a:txBody>
                  <a:tcPr marL="50800" marR="50800" marT="50800" marB="50800" anchor="ctr" anchorCtr="0" horzOverflow="overflow"/>
                </a:tc>
              </a:tr>
              <a:tr h="558197">
                <a:tc>
                  <a:txBody>
                    <a:bodyPr/>
                    <a:lstStyle/>
                    <a:p>
                      <a:pPr algn="l">
                        <a:tabLst>
                          <a:tab pos="1181100" algn="l"/>
                        </a:tabLst>
                        <a:defRPr b="0">
                          <a:solidFill>
                            <a:srgbClr val="000000"/>
                          </a:solidFill>
                        </a:defRPr>
                      </a:pPr>
                      <a:r>
                        <a:rPr b="1" sz="2500">
                          <a:solidFill>
                            <a:srgbClr val="2D2D2D"/>
                          </a:solidFill>
                          <a:latin typeface="Arial Narrow"/>
                          <a:ea typeface="Arial Narrow"/>
                          <a:cs typeface="Arial Narrow"/>
                          <a:sym typeface="Arial Narrow"/>
                        </a:rPr>
                        <a:t>scaled 2</a:t>
                      </a:r>
                    </a:p>
                  </a:txBody>
                  <a:tcPr marL="50800" marR="50800" marT="50800" marB="50800" anchor="ctr" anchorCtr="0" horzOverflow="overflow"/>
                </a:tc>
                <a:tc>
                  <a:txBody>
                    <a:bodyPr/>
                    <a:lstStyle/>
                    <a:p>
                      <a:pPr>
                        <a:tabLst>
                          <a:tab pos="1181100" algn="l"/>
                        </a:tabLst>
                        <a:defRPr b="0">
                          <a:solidFill>
                            <a:srgbClr val="000000"/>
                          </a:solidFill>
                        </a:defRPr>
                      </a:pPr>
                      <a:r>
                        <a:rPr b="1" sz="2500">
                          <a:solidFill>
                            <a:srgbClr val="2D2D2D"/>
                          </a:solidFill>
                          <a:latin typeface="Arial Narrow"/>
                          <a:ea typeface="Arial Narrow"/>
                          <a:cs typeface="Arial Narrow"/>
                          <a:sym typeface="Arial Narrow"/>
                        </a:rPr>
                        <a:t>0.4673</a:t>
                      </a:r>
                    </a:p>
                  </a:txBody>
                  <a:tcPr marL="50800" marR="50800" marT="50800" marB="50800" anchor="ctr" anchorCtr="0" horzOverflow="overflow"/>
                </a:tc>
                <a:tc>
                  <a:txBody>
                    <a:bodyPr/>
                    <a:lstStyle/>
                    <a:p>
                      <a:pPr>
                        <a:tabLst>
                          <a:tab pos="1181100" algn="l"/>
                        </a:tabLst>
                        <a:defRPr b="0">
                          <a:solidFill>
                            <a:srgbClr val="000000"/>
                          </a:solidFill>
                        </a:defRPr>
                      </a:pPr>
                      <a:r>
                        <a:rPr b="1" sz="2500">
                          <a:solidFill>
                            <a:srgbClr val="2D2D2D"/>
                          </a:solidFill>
                          <a:latin typeface="Arial Narrow"/>
                          <a:ea typeface="Arial Narrow"/>
                          <a:cs typeface="Arial Narrow"/>
                          <a:sym typeface="Arial Narrow"/>
                        </a:rPr>
                        <a:t>0.7347</a:t>
                      </a:r>
                    </a:p>
                  </a:txBody>
                  <a:tcPr marL="50800" marR="50800" marT="50800" marB="50800" anchor="ctr" anchorCtr="0" horzOverflow="overflow"/>
                </a:tc>
                <a:tc>
                  <a:txBody>
                    <a:bodyPr/>
                    <a:lstStyle/>
                    <a:p>
                      <a:pPr>
                        <a:tabLst>
                          <a:tab pos="1181100" algn="l"/>
                        </a:tabLst>
                        <a:defRPr b="0">
                          <a:solidFill>
                            <a:srgbClr val="000000"/>
                          </a:solidFill>
                        </a:defRPr>
                      </a:pPr>
                      <a:r>
                        <a:rPr b="1" sz="2500">
                          <a:solidFill>
                            <a:srgbClr val="2D2D2D"/>
                          </a:solidFill>
                          <a:latin typeface="Arial Narrow"/>
                          <a:ea typeface="Arial Narrow"/>
                          <a:cs typeface="Arial Narrow"/>
                          <a:sym typeface="Arial Narrow"/>
                        </a:rPr>
                        <a:t>0.785</a:t>
                      </a:r>
                    </a:p>
                  </a:txBody>
                  <a:tcPr marL="50800" marR="50800" marT="50800" marB="50800" anchor="ctr" anchorCtr="0" horzOverflow="overflow"/>
                </a:tc>
                <a:tc>
                  <a:txBody>
                    <a:bodyPr/>
                    <a:lstStyle/>
                    <a:p>
                      <a:pPr>
                        <a:tabLst>
                          <a:tab pos="1181100" algn="l"/>
                        </a:tabLst>
                        <a:defRPr b="0">
                          <a:solidFill>
                            <a:srgbClr val="000000"/>
                          </a:solidFill>
                        </a:defRPr>
                      </a:pPr>
                      <a:r>
                        <a:rPr b="1" sz="2500">
                          <a:solidFill>
                            <a:srgbClr val="2D2D2D"/>
                          </a:solidFill>
                          <a:latin typeface="Arial Narrow"/>
                          <a:ea typeface="Arial Narrow"/>
                          <a:cs typeface="Arial Narrow"/>
                          <a:sym typeface="Arial Narrow"/>
                        </a:rPr>
                        <a:t>0.680</a:t>
                      </a:r>
                    </a:p>
                  </a:txBody>
                  <a:tcPr marL="50800" marR="50800" marT="50800" marB="50800" anchor="ctr" anchorCtr="0" horzOverflow="overflow"/>
                </a:tc>
              </a:tr>
              <a:tr h="558197">
                <a:tc>
                  <a:txBody>
                    <a:bodyPr/>
                    <a:lstStyle/>
                    <a:p>
                      <a:pPr algn="l">
                        <a:tabLst>
                          <a:tab pos="1181100" algn="l"/>
                        </a:tabLst>
                        <a:defRPr b="0">
                          <a:solidFill>
                            <a:srgbClr val="000000"/>
                          </a:solidFill>
                        </a:defRPr>
                      </a:pPr>
                      <a:r>
                        <a:rPr b="1" sz="2500">
                          <a:solidFill>
                            <a:srgbClr val="2D2D2D"/>
                          </a:solidFill>
                          <a:latin typeface="Arial Narrow"/>
                          <a:ea typeface="Arial Narrow"/>
                          <a:cs typeface="Arial Narrow"/>
                          <a:sym typeface="Arial Narrow"/>
                        </a:rPr>
                        <a:t>unscaled 1</a:t>
                      </a:r>
                    </a:p>
                  </a:txBody>
                  <a:tcPr marL="50800" marR="50800" marT="50800" marB="50800" anchor="ctr" anchorCtr="0" horzOverflow="overflow"/>
                </a:tc>
                <a:tc>
                  <a:txBody>
                    <a:bodyPr/>
                    <a:lstStyle/>
                    <a:p>
                      <a:pPr>
                        <a:tabLst>
                          <a:tab pos="1181100" algn="l"/>
                        </a:tabLst>
                        <a:defRPr b="0">
                          <a:solidFill>
                            <a:srgbClr val="000000"/>
                          </a:solidFill>
                        </a:defRPr>
                      </a:pPr>
                      <a:r>
                        <a:rPr b="1" sz="2500">
                          <a:solidFill>
                            <a:srgbClr val="2D2D2D"/>
                          </a:solidFill>
                          <a:latin typeface="Arial Narrow"/>
                          <a:ea typeface="Arial Narrow"/>
                          <a:cs typeface="Arial Narrow"/>
                          <a:sym typeface="Arial Narrow"/>
                        </a:rPr>
                        <a:t>0.4598</a:t>
                      </a:r>
                    </a:p>
                  </a:txBody>
                  <a:tcPr marL="50800" marR="50800" marT="50800" marB="50800" anchor="ctr" anchorCtr="0" horzOverflow="overflow"/>
                </a:tc>
                <a:tc>
                  <a:txBody>
                    <a:bodyPr/>
                    <a:lstStyle/>
                    <a:p>
                      <a:pPr>
                        <a:tabLst>
                          <a:tab pos="1181100" algn="l"/>
                        </a:tabLst>
                        <a:defRPr b="0">
                          <a:solidFill>
                            <a:srgbClr val="000000"/>
                          </a:solidFill>
                        </a:defRPr>
                      </a:pPr>
                      <a:r>
                        <a:rPr b="1" sz="2500">
                          <a:solidFill>
                            <a:srgbClr val="2D2D2D"/>
                          </a:solidFill>
                          <a:latin typeface="Arial Narrow"/>
                          <a:ea typeface="Arial Narrow"/>
                          <a:cs typeface="Arial Narrow"/>
                          <a:sym typeface="Arial Narrow"/>
                        </a:rPr>
                        <a:t>0.7309</a:t>
                      </a:r>
                    </a:p>
                  </a:txBody>
                  <a:tcPr marL="50800" marR="50800" marT="50800" marB="50800" anchor="ctr" anchorCtr="0" horzOverflow="overflow"/>
                </a:tc>
                <a:tc>
                  <a:txBody>
                    <a:bodyPr/>
                    <a:lstStyle/>
                    <a:p>
                      <a:pPr>
                        <a:tabLst>
                          <a:tab pos="1181100" algn="l"/>
                        </a:tabLst>
                        <a:defRPr b="0">
                          <a:solidFill>
                            <a:srgbClr val="000000"/>
                          </a:solidFill>
                        </a:defRPr>
                      </a:pPr>
                      <a:r>
                        <a:rPr b="1" sz="2500">
                          <a:solidFill>
                            <a:srgbClr val="2D2D2D"/>
                          </a:solidFill>
                          <a:latin typeface="Arial Narrow"/>
                          <a:ea typeface="Arial Narrow"/>
                          <a:cs typeface="Arial Narrow"/>
                          <a:sym typeface="Arial Narrow"/>
                        </a:rPr>
                        <a:t>0.771</a:t>
                      </a:r>
                    </a:p>
                  </a:txBody>
                  <a:tcPr marL="50800" marR="50800" marT="50800" marB="50800" anchor="ctr" anchorCtr="0" horzOverflow="overflow"/>
                </a:tc>
                <a:tc>
                  <a:txBody>
                    <a:bodyPr/>
                    <a:lstStyle/>
                    <a:p>
                      <a:pPr>
                        <a:tabLst>
                          <a:tab pos="1181100" algn="l"/>
                        </a:tabLst>
                        <a:defRPr b="0">
                          <a:solidFill>
                            <a:srgbClr val="000000"/>
                          </a:solidFill>
                        </a:defRPr>
                      </a:pPr>
                      <a:r>
                        <a:rPr b="1" sz="2500">
                          <a:solidFill>
                            <a:srgbClr val="2D2D2D"/>
                          </a:solidFill>
                          <a:latin typeface="Arial Narrow"/>
                          <a:ea typeface="Arial Narrow"/>
                          <a:cs typeface="Arial Narrow"/>
                          <a:sym typeface="Arial Narrow"/>
                        </a:rPr>
                        <a:t>0.686</a:t>
                      </a:r>
                    </a:p>
                  </a:txBody>
                  <a:tcPr marL="50800" marR="50800" marT="50800" marB="50800" anchor="ctr" anchorCtr="0" horzOverflow="overflow"/>
                </a:tc>
              </a:tr>
              <a:tr h="558197">
                <a:tc>
                  <a:txBody>
                    <a:bodyPr/>
                    <a:lstStyle/>
                    <a:p>
                      <a:pPr algn="l">
                        <a:tabLst>
                          <a:tab pos="1181100" algn="l"/>
                        </a:tabLst>
                        <a:defRPr b="0">
                          <a:solidFill>
                            <a:srgbClr val="000000"/>
                          </a:solidFill>
                        </a:defRPr>
                      </a:pPr>
                      <a:r>
                        <a:rPr b="1" sz="2500">
                          <a:solidFill>
                            <a:srgbClr val="2D2D2D"/>
                          </a:solidFill>
                          <a:latin typeface="Arial Narrow"/>
                          <a:ea typeface="Arial Narrow"/>
                          <a:cs typeface="Arial Narrow"/>
                          <a:sym typeface="Arial Narrow"/>
                        </a:rPr>
                        <a:t>unscaled 2</a:t>
                      </a:r>
                    </a:p>
                  </a:txBody>
                  <a:tcPr marL="50800" marR="50800" marT="50800" marB="50800" anchor="ctr" anchorCtr="0" horzOverflow="overflow"/>
                </a:tc>
                <a:tc>
                  <a:txBody>
                    <a:bodyPr/>
                    <a:lstStyle/>
                    <a:p>
                      <a:pPr>
                        <a:tabLst>
                          <a:tab pos="1181100" algn="l"/>
                        </a:tabLst>
                        <a:defRPr b="0">
                          <a:solidFill>
                            <a:srgbClr val="000000"/>
                          </a:solidFill>
                        </a:defRPr>
                      </a:pPr>
                      <a:r>
                        <a:rPr b="1" sz="2500">
                          <a:solidFill>
                            <a:srgbClr val="2D2D2D"/>
                          </a:solidFill>
                          <a:latin typeface="Arial Narrow"/>
                          <a:ea typeface="Arial Narrow"/>
                          <a:cs typeface="Arial Narrow"/>
                          <a:sym typeface="Arial Narrow"/>
                        </a:rPr>
                        <a:t>0.4593</a:t>
                      </a:r>
                    </a:p>
                  </a:txBody>
                  <a:tcPr marL="50800" marR="50800" marT="50800" marB="50800" anchor="ctr" anchorCtr="0" horzOverflow="overflow"/>
                </a:tc>
                <a:tc>
                  <a:txBody>
                    <a:bodyPr/>
                    <a:lstStyle/>
                    <a:p>
                      <a:pPr>
                        <a:tabLst>
                          <a:tab pos="1181100" algn="l"/>
                        </a:tabLst>
                        <a:defRPr b="0">
                          <a:solidFill>
                            <a:srgbClr val="000000"/>
                          </a:solidFill>
                        </a:defRPr>
                      </a:pPr>
                      <a:r>
                        <a:rPr b="1" sz="2500">
                          <a:solidFill>
                            <a:srgbClr val="2D2D2D"/>
                          </a:solidFill>
                          <a:latin typeface="Arial Narrow"/>
                          <a:ea typeface="Arial Narrow"/>
                          <a:cs typeface="Arial Narrow"/>
                          <a:sym typeface="Arial Narrow"/>
                        </a:rPr>
                        <a:t>0.7306</a:t>
                      </a:r>
                    </a:p>
                  </a:txBody>
                  <a:tcPr marL="50800" marR="50800" marT="50800" marB="50800" anchor="ctr" anchorCtr="0" horzOverflow="overflow"/>
                </a:tc>
                <a:tc>
                  <a:txBody>
                    <a:bodyPr/>
                    <a:lstStyle/>
                    <a:p>
                      <a:pPr>
                        <a:tabLst>
                          <a:tab pos="1181100" algn="l"/>
                        </a:tabLst>
                        <a:defRPr b="0">
                          <a:solidFill>
                            <a:srgbClr val="000000"/>
                          </a:solidFill>
                        </a:defRPr>
                      </a:pPr>
                      <a:r>
                        <a:rPr b="1" sz="2500">
                          <a:solidFill>
                            <a:srgbClr val="2D2D2D"/>
                          </a:solidFill>
                          <a:latin typeface="Arial Narrow"/>
                          <a:ea typeface="Arial Narrow"/>
                          <a:cs typeface="Arial Narrow"/>
                          <a:sym typeface="Arial Narrow"/>
                        </a:rPr>
                        <a:t>0.777</a:t>
                      </a:r>
                    </a:p>
                  </a:txBody>
                  <a:tcPr marL="50800" marR="50800" marT="50800" marB="50800" anchor="ctr" anchorCtr="0" horzOverflow="overflow"/>
                </a:tc>
                <a:tc>
                  <a:txBody>
                    <a:bodyPr/>
                    <a:lstStyle/>
                    <a:p>
                      <a:pPr>
                        <a:tabLst>
                          <a:tab pos="1181100" algn="l"/>
                        </a:tabLst>
                        <a:defRPr b="0">
                          <a:solidFill>
                            <a:srgbClr val="000000"/>
                          </a:solidFill>
                        </a:defRPr>
                      </a:pPr>
                      <a:r>
                        <a:rPr b="1" sz="2500">
                          <a:solidFill>
                            <a:srgbClr val="2D2D2D"/>
                          </a:solidFill>
                          <a:latin typeface="Arial Narrow"/>
                          <a:ea typeface="Arial Narrow"/>
                          <a:cs typeface="Arial Narrow"/>
                          <a:sym typeface="Arial Narrow"/>
                        </a:rPr>
                        <a:t>0.679</a:t>
                      </a:r>
                    </a:p>
                  </a:txBody>
                  <a:tcPr marL="50800" marR="50800" marT="50800" marB="50800" anchor="ctr" anchorCtr="0" horzOverflow="overflow"/>
                </a:tc>
              </a:tr>
              <a:tr h="558197">
                <a:tc>
                  <a:txBody>
                    <a:bodyPr/>
                    <a:lstStyle/>
                    <a:p>
                      <a:pPr algn="l">
                        <a:tabLst>
                          <a:tab pos="1181100" algn="l"/>
                        </a:tabLst>
                        <a:defRPr b="0">
                          <a:solidFill>
                            <a:srgbClr val="000000"/>
                          </a:solidFill>
                        </a:defRPr>
                      </a:pPr>
                      <a:r>
                        <a:rPr b="1" sz="2500">
                          <a:solidFill>
                            <a:srgbClr val="2D2D2D"/>
                          </a:solidFill>
                          <a:latin typeface="Arial Narrow"/>
                          <a:ea typeface="Arial Narrow"/>
                          <a:cs typeface="Arial Narrow"/>
                          <a:sym typeface="Arial Narrow"/>
                        </a:rPr>
                        <a:t>all 1</a:t>
                      </a:r>
                    </a:p>
                  </a:txBody>
                  <a:tcPr marL="50800" marR="50800" marT="50800" marB="50800" anchor="ctr" anchorCtr="0" horzOverflow="overflow"/>
                </a:tc>
                <a:tc>
                  <a:txBody>
                    <a:bodyPr/>
                    <a:lstStyle/>
                    <a:p>
                      <a:pPr>
                        <a:tabLst>
                          <a:tab pos="1181100" algn="l"/>
                        </a:tabLst>
                        <a:defRPr b="0">
                          <a:solidFill>
                            <a:srgbClr val="000000"/>
                          </a:solidFill>
                        </a:defRPr>
                      </a:pPr>
                      <a:r>
                        <a:rPr b="1" sz="2500">
                          <a:solidFill>
                            <a:srgbClr val="2D2D2D"/>
                          </a:solidFill>
                          <a:latin typeface="Arial Narrow"/>
                          <a:ea typeface="Arial Narrow"/>
                          <a:cs typeface="Arial Narrow"/>
                          <a:sym typeface="Arial Narrow"/>
                        </a:rPr>
                        <a:t>0.4964</a:t>
                      </a:r>
                    </a:p>
                  </a:txBody>
                  <a:tcPr marL="50800" marR="50800" marT="50800" marB="50800" anchor="ctr" anchorCtr="0" horzOverflow="overflow"/>
                </a:tc>
                <a:tc>
                  <a:txBody>
                    <a:bodyPr/>
                    <a:lstStyle/>
                    <a:p>
                      <a:pPr>
                        <a:tabLst>
                          <a:tab pos="1181100" algn="l"/>
                        </a:tabLst>
                        <a:defRPr b="0">
                          <a:solidFill>
                            <a:srgbClr val="000000"/>
                          </a:solidFill>
                        </a:defRPr>
                      </a:pPr>
                      <a:r>
                        <a:rPr b="1" sz="2500">
                          <a:solidFill>
                            <a:srgbClr val="2D2D2D"/>
                          </a:solidFill>
                          <a:latin typeface="Arial Narrow"/>
                          <a:ea typeface="Arial Narrow"/>
                          <a:cs typeface="Arial Narrow"/>
                          <a:sym typeface="Arial Narrow"/>
                        </a:rPr>
                        <a:t>0.7479</a:t>
                      </a:r>
                    </a:p>
                  </a:txBody>
                  <a:tcPr marL="50800" marR="50800" marT="50800" marB="50800" anchor="ctr" anchorCtr="0" horzOverflow="overflow"/>
                </a:tc>
                <a:tc>
                  <a:txBody>
                    <a:bodyPr/>
                    <a:lstStyle/>
                    <a:p>
                      <a:pPr>
                        <a:tabLst>
                          <a:tab pos="1181100" algn="l"/>
                        </a:tabLst>
                        <a:defRPr b="0">
                          <a:solidFill>
                            <a:srgbClr val="000000"/>
                          </a:solidFill>
                        </a:defRPr>
                      </a:pPr>
                      <a:r>
                        <a:rPr b="1" sz="2500">
                          <a:solidFill>
                            <a:srgbClr val="2D2D2D"/>
                          </a:solidFill>
                          <a:latin typeface="Arial Narrow"/>
                          <a:ea typeface="Arial Narrow"/>
                          <a:cs typeface="Arial Narrow"/>
                          <a:sym typeface="Arial Narrow"/>
                        </a:rPr>
                        <a:t>0.769</a:t>
                      </a:r>
                    </a:p>
                  </a:txBody>
                  <a:tcPr marL="50800" marR="50800" marT="50800" marB="50800" anchor="ctr" anchorCtr="0" horzOverflow="overflow"/>
                </a:tc>
                <a:tc>
                  <a:txBody>
                    <a:bodyPr/>
                    <a:lstStyle/>
                    <a:p>
                      <a:pPr>
                        <a:tabLst>
                          <a:tab pos="1181100" algn="l"/>
                        </a:tabLst>
                        <a:defRPr b="0">
                          <a:solidFill>
                            <a:srgbClr val="000000"/>
                          </a:solidFill>
                        </a:defRPr>
                      </a:pPr>
                      <a:r>
                        <a:rPr b="1" sz="2500">
                          <a:solidFill>
                            <a:srgbClr val="2D2D2D"/>
                          </a:solidFill>
                          <a:latin typeface="Arial Narrow"/>
                          <a:ea typeface="Arial Narrow"/>
                          <a:cs typeface="Arial Narrow"/>
                          <a:sym typeface="Arial Narrow"/>
                        </a:rPr>
                        <a:t>0.728</a:t>
                      </a:r>
                    </a:p>
                  </a:txBody>
                  <a:tcPr marL="50800" marR="50800" marT="50800" marB="50800" anchor="ctr" anchorCtr="0" horzOverflow="overflow"/>
                </a:tc>
              </a:tr>
              <a:tr h="558197">
                <a:tc>
                  <a:txBody>
                    <a:bodyPr/>
                    <a:lstStyle/>
                    <a:p>
                      <a:pPr algn="l">
                        <a:tabLst>
                          <a:tab pos="1181100" algn="l"/>
                        </a:tabLst>
                        <a:defRPr b="0">
                          <a:solidFill>
                            <a:srgbClr val="000000"/>
                          </a:solidFill>
                        </a:defRPr>
                      </a:pPr>
                      <a:r>
                        <a:rPr b="1" sz="2500">
                          <a:solidFill>
                            <a:srgbClr val="2D2D2D"/>
                          </a:solidFill>
                          <a:latin typeface="Arial Narrow"/>
                          <a:ea typeface="Arial Narrow"/>
                          <a:cs typeface="Arial Narrow"/>
                          <a:sym typeface="Arial Narrow"/>
                        </a:rPr>
                        <a:t>all 2</a:t>
                      </a:r>
                    </a:p>
                  </a:txBody>
                  <a:tcPr marL="50800" marR="50800" marT="50800" marB="50800" anchor="ctr" anchorCtr="0" horzOverflow="overflow"/>
                </a:tc>
                <a:tc>
                  <a:txBody>
                    <a:bodyPr/>
                    <a:lstStyle/>
                    <a:p>
                      <a:pPr>
                        <a:tabLst>
                          <a:tab pos="1181100" algn="l"/>
                        </a:tabLst>
                        <a:defRPr b="0">
                          <a:solidFill>
                            <a:srgbClr val="000000"/>
                          </a:solidFill>
                        </a:defRPr>
                      </a:pPr>
                      <a:r>
                        <a:rPr b="1" sz="2500">
                          <a:solidFill>
                            <a:srgbClr val="2D2D2D"/>
                          </a:solidFill>
                          <a:latin typeface="Arial Narrow"/>
                          <a:ea typeface="Arial Narrow"/>
                          <a:cs typeface="Arial Narrow"/>
                          <a:sym typeface="Arial Narrow"/>
                        </a:rPr>
                        <a:t>0.4672</a:t>
                      </a:r>
                    </a:p>
                  </a:txBody>
                  <a:tcPr marL="50800" marR="50800" marT="50800" marB="50800" anchor="ctr" anchorCtr="0" horzOverflow="overflow"/>
                </a:tc>
                <a:tc>
                  <a:txBody>
                    <a:bodyPr/>
                    <a:lstStyle/>
                    <a:p>
                      <a:pPr>
                        <a:tabLst>
                          <a:tab pos="1181100" algn="l"/>
                        </a:tabLst>
                        <a:defRPr b="0">
                          <a:solidFill>
                            <a:srgbClr val="000000"/>
                          </a:solidFill>
                        </a:defRPr>
                      </a:pPr>
                      <a:r>
                        <a:rPr b="1" sz="2500">
                          <a:solidFill>
                            <a:srgbClr val="2D2D2D"/>
                          </a:solidFill>
                          <a:latin typeface="Arial Narrow"/>
                          <a:ea typeface="Arial Narrow"/>
                          <a:cs typeface="Arial Narrow"/>
                          <a:sym typeface="Arial Narrow"/>
                        </a:rPr>
                        <a:t>0.7332</a:t>
                      </a:r>
                    </a:p>
                  </a:txBody>
                  <a:tcPr marL="50800" marR="50800" marT="50800" marB="50800" anchor="ctr" anchorCtr="0" horzOverflow="overflow"/>
                </a:tc>
                <a:tc>
                  <a:txBody>
                    <a:bodyPr/>
                    <a:lstStyle/>
                    <a:p>
                      <a:pPr>
                        <a:tabLst>
                          <a:tab pos="1181100" algn="l"/>
                        </a:tabLst>
                        <a:defRPr b="0">
                          <a:solidFill>
                            <a:srgbClr val="000000"/>
                          </a:solidFill>
                        </a:defRPr>
                      </a:pPr>
                      <a:r>
                        <a:rPr b="1" sz="2500">
                          <a:solidFill>
                            <a:srgbClr val="2D2D2D"/>
                          </a:solidFill>
                          <a:latin typeface="Arial Narrow"/>
                          <a:ea typeface="Arial Narrow"/>
                          <a:cs typeface="Arial Narrow"/>
                          <a:sym typeface="Arial Narrow"/>
                        </a:rPr>
                        <a:t>0.756</a:t>
                      </a:r>
                    </a:p>
                  </a:txBody>
                  <a:tcPr marL="50800" marR="50800" marT="50800" marB="50800" anchor="ctr" anchorCtr="0" horzOverflow="overflow"/>
                </a:tc>
                <a:tc>
                  <a:txBody>
                    <a:bodyPr/>
                    <a:lstStyle/>
                    <a:p>
                      <a:pPr>
                        <a:tabLst>
                          <a:tab pos="1181100" algn="l"/>
                        </a:tabLst>
                        <a:defRPr b="0">
                          <a:solidFill>
                            <a:srgbClr val="000000"/>
                          </a:solidFill>
                        </a:defRPr>
                      </a:pPr>
                      <a:r>
                        <a:rPr b="1" sz="2500">
                          <a:solidFill>
                            <a:srgbClr val="2D2D2D"/>
                          </a:solidFill>
                          <a:latin typeface="Arial Narrow"/>
                          <a:ea typeface="Arial Narrow"/>
                          <a:cs typeface="Arial Narrow"/>
                          <a:sym typeface="Arial Narrow"/>
                        </a:rPr>
                        <a:t>0.712</a:t>
                      </a:r>
                    </a:p>
                  </a:txBody>
                  <a:tcPr marL="50800" marR="50800" marT="50800" marB="50800" anchor="ctr" anchorCtr="0" horzOverflow="overflow"/>
                </a:tc>
              </a:tr>
            </a:tbl>
          </a:graphicData>
        </a:graphic>
      </p:graphicFrame>
      <p:graphicFrame>
        <p:nvGraphicFramePr>
          <p:cNvPr id="222" name="Table"/>
          <p:cNvGraphicFramePr/>
          <p:nvPr/>
        </p:nvGraphicFramePr>
        <p:xfrm>
          <a:off x="2819400" y="5791200"/>
          <a:ext cx="9312424" cy="1394619"/>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778000"/>
                <a:gridCol w="1778000"/>
                <a:gridCol w="1778000"/>
                <a:gridCol w="1778000"/>
                <a:gridCol w="1778000"/>
              </a:tblGrid>
              <a:tr h="558800">
                <a:tc>
                  <a:txBody>
                    <a:bodyPr/>
                    <a:lstStyle/>
                    <a:p>
                      <a:pPr algn="l">
                        <a:tabLst>
                          <a:tab pos="1181100" algn="l"/>
                        </a:tabLst>
                        <a:defRPr b="0">
                          <a:solidFill>
                            <a:srgbClr val="000000"/>
                          </a:solidFill>
                        </a:defRPr>
                      </a:pPr>
                      <a:r>
                        <a:rPr b="1" sz="2500">
                          <a:solidFill>
                            <a:srgbClr val="2D2D2D"/>
                          </a:solidFill>
                          <a:latin typeface="Arial Narrow"/>
                          <a:ea typeface="Arial Narrow"/>
                          <a:cs typeface="Arial Narrow"/>
                          <a:sym typeface="Arial Narrow"/>
                        </a:rPr>
                        <a:t>scaled 1</a:t>
                      </a:r>
                    </a:p>
                  </a:txBody>
                  <a:tcPr marL="50800" marR="50800" marT="50800" marB="50800" anchor="ctr" anchorCtr="0" horzOverflow="overflow"/>
                </a:tc>
                <a:tc>
                  <a:txBody>
                    <a:bodyPr/>
                    <a:lstStyle/>
                    <a:p>
                      <a:pPr>
                        <a:tabLst>
                          <a:tab pos="1181100" algn="l"/>
                        </a:tabLst>
                        <a:defRPr b="0">
                          <a:solidFill>
                            <a:srgbClr val="000000"/>
                          </a:solidFill>
                        </a:defRPr>
                      </a:pPr>
                      <a:r>
                        <a:rPr b="1" sz="2500">
                          <a:latin typeface="Arial Narrow"/>
                          <a:ea typeface="Arial Narrow"/>
                          <a:cs typeface="Arial Narrow"/>
                          <a:sym typeface="Arial Narrow"/>
                        </a:rPr>
                        <a:t>0.4529</a:t>
                      </a:r>
                    </a:p>
                  </a:txBody>
                  <a:tcPr marL="50800" marR="50800" marT="50800" marB="50800" anchor="ctr" anchorCtr="0" horzOverflow="overflow"/>
                </a:tc>
                <a:tc>
                  <a:txBody>
                    <a:bodyPr/>
                    <a:lstStyle/>
                    <a:p>
                      <a:pPr>
                        <a:tabLst>
                          <a:tab pos="1181100" algn="l"/>
                        </a:tabLst>
                        <a:defRPr b="0">
                          <a:solidFill>
                            <a:srgbClr val="000000"/>
                          </a:solidFill>
                        </a:defRPr>
                      </a:pPr>
                      <a:r>
                        <a:rPr b="1" sz="2500">
                          <a:latin typeface="Arial Narrow"/>
                          <a:ea typeface="Arial Narrow"/>
                          <a:cs typeface="Arial Narrow"/>
                          <a:sym typeface="Arial Narrow"/>
                        </a:rPr>
                        <a:t>0.7268</a:t>
                      </a:r>
                    </a:p>
                  </a:txBody>
                  <a:tcPr marL="50800" marR="50800" marT="50800" marB="50800" anchor="ctr" anchorCtr="0" horzOverflow="overflow"/>
                </a:tc>
                <a:tc>
                  <a:txBody>
                    <a:bodyPr/>
                    <a:lstStyle/>
                    <a:p>
                      <a:pPr>
                        <a:tabLst>
                          <a:tab pos="1181100" algn="l"/>
                        </a:tabLst>
                        <a:defRPr b="0">
                          <a:solidFill>
                            <a:srgbClr val="000000"/>
                          </a:solidFill>
                        </a:defRPr>
                      </a:pPr>
                      <a:r>
                        <a:rPr b="1" sz="2500">
                          <a:latin typeface="Arial Narrow"/>
                          <a:ea typeface="Arial Narrow"/>
                          <a:cs typeface="Arial Narrow"/>
                          <a:sym typeface="Arial Narrow"/>
                        </a:rPr>
                        <a:t>0.757</a:t>
                      </a:r>
                    </a:p>
                  </a:txBody>
                  <a:tcPr marL="50800" marR="50800" marT="50800" marB="50800" anchor="ctr" anchorCtr="0" horzOverflow="overflow"/>
                </a:tc>
                <a:tc>
                  <a:txBody>
                    <a:bodyPr/>
                    <a:lstStyle/>
                    <a:p>
                      <a:pPr>
                        <a:tabLst>
                          <a:tab pos="1181100" algn="l"/>
                        </a:tabLst>
                        <a:defRPr b="0">
                          <a:solidFill>
                            <a:srgbClr val="000000"/>
                          </a:solidFill>
                        </a:defRPr>
                      </a:pPr>
                      <a:r>
                        <a:rPr b="1" sz="2500">
                          <a:latin typeface="Arial Narrow"/>
                          <a:ea typeface="Arial Narrow"/>
                          <a:cs typeface="Arial Narrow"/>
                          <a:sym typeface="Arial Narrow"/>
                        </a:rPr>
                        <a:t>0.696</a:t>
                      </a:r>
                    </a:p>
                  </a:txBody>
                  <a:tcPr marL="50800" marR="50800" marT="50800" marB="50800" anchor="ctr" anchorCtr="0" horzOverflow="overflow"/>
                </a:tc>
              </a:tr>
              <a:tr h="558800">
                <a:tc>
                  <a:txBody>
                    <a:bodyPr/>
                    <a:lstStyle/>
                    <a:p>
                      <a:pPr algn="l">
                        <a:tabLst>
                          <a:tab pos="1181100" algn="l"/>
                        </a:tabLst>
                        <a:defRPr b="0">
                          <a:solidFill>
                            <a:srgbClr val="000000"/>
                          </a:solidFill>
                        </a:defRPr>
                      </a:pPr>
                      <a:r>
                        <a:rPr b="1" sz="2500">
                          <a:latin typeface="Arial Narrow"/>
                          <a:ea typeface="Arial Narrow"/>
                          <a:cs typeface="Arial Narrow"/>
                          <a:sym typeface="Arial Narrow"/>
                        </a:rPr>
                        <a:t>scaled 2</a:t>
                      </a:r>
                    </a:p>
                  </a:txBody>
                  <a:tcPr marL="50800" marR="50800" marT="50800" marB="50800" anchor="ctr" anchorCtr="0" horzOverflow="overflow"/>
                </a:tc>
                <a:tc>
                  <a:txBody>
                    <a:bodyPr/>
                    <a:lstStyle/>
                    <a:p>
                      <a:pPr>
                        <a:tabLst>
                          <a:tab pos="1181100" algn="l"/>
                        </a:tabLst>
                        <a:defRPr b="0">
                          <a:solidFill>
                            <a:srgbClr val="000000"/>
                          </a:solidFill>
                        </a:defRPr>
                      </a:pPr>
                      <a:r>
                        <a:rPr b="1" sz="2500">
                          <a:latin typeface="Arial Narrow"/>
                          <a:ea typeface="Arial Narrow"/>
                          <a:cs typeface="Arial Narrow"/>
                          <a:sym typeface="Arial Narrow"/>
                        </a:rPr>
                        <a:t>0.4128</a:t>
                      </a:r>
                    </a:p>
                  </a:txBody>
                  <a:tcPr marL="50800" marR="50800" marT="50800" marB="50800" anchor="ctr" anchorCtr="0" horzOverflow="overflow"/>
                </a:tc>
                <a:tc>
                  <a:txBody>
                    <a:bodyPr/>
                    <a:lstStyle/>
                    <a:p>
                      <a:pPr>
                        <a:tabLst>
                          <a:tab pos="1181100" algn="l"/>
                        </a:tabLst>
                        <a:defRPr b="0">
                          <a:solidFill>
                            <a:srgbClr val="000000"/>
                          </a:solidFill>
                        </a:defRPr>
                      </a:pPr>
                      <a:r>
                        <a:rPr b="1" sz="2500">
                          <a:latin typeface="Arial Narrow"/>
                          <a:ea typeface="Arial Narrow"/>
                          <a:cs typeface="Arial Narrow"/>
                          <a:sym typeface="Arial Narrow"/>
                        </a:rPr>
                        <a:t>0.7063</a:t>
                      </a:r>
                    </a:p>
                  </a:txBody>
                  <a:tcPr marL="50800" marR="50800" marT="50800" marB="50800" anchor="ctr" anchorCtr="0" horzOverflow="overflow"/>
                </a:tc>
                <a:tc>
                  <a:txBody>
                    <a:bodyPr/>
                    <a:lstStyle/>
                    <a:p>
                      <a:pPr>
                        <a:tabLst>
                          <a:tab pos="1181100" algn="l"/>
                        </a:tabLst>
                        <a:defRPr b="0">
                          <a:solidFill>
                            <a:srgbClr val="000000"/>
                          </a:solidFill>
                        </a:defRPr>
                      </a:pPr>
                      <a:r>
                        <a:rPr b="1" sz="2500">
                          <a:latin typeface="Arial Narrow"/>
                          <a:ea typeface="Arial Narrow"/>
                          <a:cs typeface="Arial Narrow"/>
                          <a:sym typeface="Arial Narrow"/>
                        </a:rPr>
                        <a:t>0.733</a:t>
                      </a:r>
                    </a:p>
                  </a:txBody>
                  <a:tcPr marL="50800" marR="50800" marT="50800" marB="50800" anchor="ctr" anchorCtr="0" horzOverflow="overflow"/>
                </a:tc>
                <a:tc>
                  <a:txBody>
                    <a:bodyPr/>
                    <a:lstStyle/>
                    <a:p>
                      <a:pPr>
                        <a:tabLst>
                          <a:tab pos="1181100" algn="l"/>
                        </a:tabLst>
                        <a:defRPr b="0">
                          <a:solidFill>
                            <a:srgbClr val="000000"/>
                          </a:solidFill>
                        </a:defRPr>
                      </a:pPr>
                      <a:r>
                        <a:rPr b="1" sz="2500">
                          <a:latin typeface="Arial Narrow"/>
                          <a:ea typeface="Arial Narrow"/>
                          <a:cs typeface="Arial Narrow"/>
                          <a:sym typeface="Arial Narrow"/>
                        </a:rPr>
                        <a:t>0.680</a:t>
                      </a:r>
                    </a:p>
                  </a:txBody>
                  <a:tcPr marL="50800" marR="50800" marT="50800" marB="50800" anchor="ctr" anchorCtr="0" horzOverflow="overflow"/>
                </a:tc>
              </a:tr>
            </a:tbl>
          </a:graphicData>
        </a:graphic>
      </p:graphicFrame>
      <p:sp>
        <p:nvSpPr>
          <p:cNvPr id="223" name="support…"/>
          <p:cNvSpPr txBox="1"/>
          <p:nvPr/>
        </p:nvSpPr>
        <p:spPr>
          <a:xfrm>
            <a:off x="661083" y="2868637"/>
            <a:ext cx="1590401" cy="1117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3500">
                <a:solidFill>
                  <a:schemeClr val="accent5">
                    <a:hueOff val="36460"/>
                    <a:satOff val="9458"/>
                    <a:lumOff val="-9293"/>
                  </a:schemeClr>
                </a:solidFill>
                <a:latin typeface="Arial Narrow"/>
                <a:ea typeface="Arial Narrow"/>
                <a:cs typeface="Arial Narrow"/>
                <a:sym typeface="Arial Narrow"/>
              </a:defRPr>
            </a:pPr>
            <a:r>
              <a:t>support</a:t>
            </a:r>
          </a:p>
          <a:p>
            <a:pPr>
              <a:defRPr b="1" sz="3500">
                <a:solidFill>
                  <a:schemeClr val="accent5">
                    <a:hueOff val="36460"/>
                    <a:satOff val="9458"/>
                    <a:lumOff val="-9293"/>
                  </a:schemeClr>
                </a:solidFill>
                <a:latin typeface="Arial Narrow"/>
                <a:ea typeface="Arial Narrow"/>
                <a:cs typeface="Arial Narrow"/>
                <a:sym typeface="Arial Narrow"/>
              </a:defRPr>
            </a:pPr>
            <a:r>
              <a:t>vector</a:t>
            </a:r>
          </a:p>
        </p:txBody>
      </p:sp>
      <p:sp>
        <p:nvSpPr>
          <p:cNvPr id="224" name="vs"/>
          <p:cNvSpPr txBox="1"/>
          <p:nvPr/>
        </p:nvSpPr>
        <p:spPr>
          <a:xfrm>
            <a:off x="1225376" y="4819650"/>
            <a:ext cx="461815"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solidFill>
                  <a:schemeClr val="accent5">
                    <a:hueOff val="36460"/>
                    <a:satOff val="9458"/>
                    <a:lumOff val="-9293"/>
                  </a:schemeClr>
                </a:solidFill>
                <a:latin typeface="Arial Narrow"/>
                <a:ea typeface="Arial Narrow"/>
                <a:cs typeface="Arial Narrow"/>
                <a:sym typeface="Arial Narrow"/>
              </a:defRPr>
            </a:lvl1pPr>
          </a:lstStyle>
          <a:p>
            <a:pPr/>
            <a:r>
              <a:t>vs</a:t>
            </a:r>
          </a:p>
        </p:txBody>
      </p:sp>
      <p:sp>
        <p:nvSpPr>
          <p:cNvPr id="225" name="gradient…"/>
          <p:cNvSpPr txBox="1"/>
          <p:nvPr/>
        </p:nvSpPr>
        <p:spPr>
          <a:xfrm>
            <a:off x="532768" y="5791200"/>
            <a:ext cx="1847031" cy="1117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3500">
                <a:solidFill>
                  <a:schemeClr val="accent5">
                    <a:hueOff val="36460"/>
                    <a:satOff val="9458"/>
                    <a:lumOff val="-9293"/>
                  </a:schemeClr>
                </a:solidFill>
                <a:latin typeface="Arial Narrow"/>
                <a:ea typeface="Arial Narrow"/>
                <a:cs typeface="Arial Narrow"/>
                <a:sym typeface="Arial Narrow"/>
              </a:defRPr>
            </a:pPr>
            <a:r>
              <a:t>gradient</a:t>
            </a:r>
          </a:p>
          <a:p>
            <a:pPr>
              <a:defRPr b="1" sz="3500">
                <a:solidFill>
                  <a:schemeClr val="accent5">
                    <a:hueOff val="36460"/>
                    <a:satOff val="9458"/>
                    <a:lumOff val="-9293"/>
                  </a:schemeClr>
                </a:solidFill>
                <a:latin typeface="Arial Narrow"/>
                <a:ea typeface="Arial Narrow"/>
                <a:cs typeface="Arial Narrow"/>
                <a:sym typeface="Arial Narrow"/>
              </a:defRPr>
            </a:pPr>
            <a:r>
              <a:t>boosting</a:t>
            </a:r>
          </a:p>
        </p:txBody>
      </p:sp>
      <p:sp>
        <p:nvSpPr>
          <p:cNvPr id="226" name="Each of the best models was run with two different data splits (by using two random seeds — 13 and 37). Besides the Matthews and AUC-ROC scores, the chart shows the accuracy predicting high death rates (+) and low death rates (-). Note that the entire modeling process was redone using robust scaling on the data before feature selection (here labeled ‘scaled’), instead of only during modeling (‘unscaled’)."/>
          <p:cNvSpPr txBox="1"/>
          <p:nvPr/>
        </p:nvSpPr>
        <p:spPr>
          <a:xfrm>
            <a:off x="1353654" y="7308849"/>
            <a:ext cx="10739164" cy="187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b="1" sz="2500">
                <a:solidFill>
                  <a:srgbClr val="000000"/>
                </a:solidFill>
                <a:latin typeface="Arial Narrow"/>
                <a:ea typeface="Arial Narrow"/>
                <a:cs typeface="Arial Narrow"/>
                <a:sym typeface="Arial Narrow"/>
              </a:defRPr>
            </a:pPr>
            <a:r>
              <a:t>Each of the best models was run with two different data splits (by using two random seeds — 13 and 37). Besides the Matthews and AUC-ROC scores, the chart shows the accuracy predicting high death rates (+) and low death rates (-). Note that the entire modeling process was redone using robust scaling on the data </a:t>
            </a:r>
            <a:r>
              <a:rPr i="1"/>
              <a:t>before</a:t>
            </a:r>
            <a:r>
              <a:t> feature selection (here labeled ‘scaled’), instead of only during modeling (‘unscaled’).</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The minimal differences in the optimal support vector parameters for different data splits contrasts sharply with the variations in all but one of the gradient boosting parameters, even the loss function. SVC is very stable with respect to changes in the data, while GBC is not."/>
          <p:cNvSpPr txBox="1"/>
          <p:nvPr>
            <p:ph type="body" sz="quarter" idx="1"/>
          </p:nvPr>
        </p:nvSpPr>
        <p:spPr>
          <a:xfrm>
            <a:off x="1523999" y="7791549"/>
            <a:ext cx="10464801" cy="1377851"/>
          </a:xfrm>
          <a:prstGeom prst="rect">
            <a:avLst/>
          </a:prstGeom>
        </p:spPr>
        <p:txBody>
          <a:bodyPr/>
          <a:lstStyle>
            <a:lvl1pPr marL="0" indent="0" defTabSz="525779">
              <a:spcBef>
                <a:spcPts val="3700"/>
              </a:spcBef>
              <a:buSzTx/>
              <a:buNone/>
              <a:defRPr b="1" sz="2250">
                <a:solidFill>
                  <a:srgbClr val="000000"/>
                </a:solidFill>
                <a:latin typeface="Arial Narrow"/>
                <a:ea typeface="Arial Narrow"/>
                <a:cs typeface="Arial Narrow"/>
                <a:sym typeface="Arial Narrow"/>
              </a:defRPr>
            </a:lvl1pPr>
          </a:lstStyle>
          <a:p>
            <a:pPr/>
            <a:r>
              <a:t>The minimal differences in the optimal support vector parameters for different data splits contrasts sharply with the variations in all but one of the gradient boosting parameters, even the loss function. SVC is very stable with respect to changes in the data, while GBC is not.</a:t>
            </a:r>
          </a:p>
        </p:txBody>
      </p:sp>
      <p:sp>
        <p:nvSpPr>
          <p:cNvPr id="229" name="Best models (stability)"/>
          <p:cNvSpPr txBox="1"/>
          <p:nvPr>
            <p:ph type="title"/>
          </p:nvPr>
        </p:nvSpPr>
        <p:spPr>
          <a:prstGeom prst="rect">
            <a:avLst/>
          </a:prstGeom>
        </p:spPr>
        <p:txBody>
          <a:bodyPr/>
          <a:lstStyle/>
          <a:p>
            <a:pPr>
              <a:defRPr>
                <a:solidFill>
                  <a:schemeClr val="accent5">
                    <a:hueOff val="36460"/>
                    <a:satOff val="9458"/>
                    <a:lumOff val="-9293"/>
                  </a:schemeClr>
                </a:solidFill>
                <a:latin typeface="Lucida Grande"/>
                <a:ea typeface="Lucida Grande"/>
                <a:cs typeface="Lucida Grande"/>
                <a:sym typeface="Lucida Grande"/>
              </a:defRPr>
            </a:pPr>
            <a:r>
              <a:t>Best models </a:t>
            </a:r>
            <a:r>
              <a:rPr b="0"/>
              <a:t>(stability)</a:t>
            </a:r>
          </a:p>
        </p:txBody>
      </p:sp>
      <p:graphicFrame>
        <p:nvGraphicFramePr>
          <p:cNvPr id="230" name="Table"/>
          <p:cNvGraphicFramePr/>
          <p:nvPr/>
        </p:nvGraphicFramePr>
        <p:xfrm>
          <a:off x="1524000" y="2641600"/>
          <a:ext cx="10464800" cy="281052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092960"/>
                <a:gridCol w="2092960"/>
                <a:gridCol w="2092960"/>
                <a:gridCol w="2092960"/>
                <a:gridCol w="2092960"/>
              </a:tblGrid>
              <a:tr h="562103">
                <a:tc>
                  <a:txBody>
                    <a:bodyPr/>
                    <a:lstStyle/>
                    <a:p>
                      <a:pPr algn="r">
                        <a:tabLst>
                          <a:tab pos="1181100" algn="l"/>
                        </a:tabLst>
                        <a:defRPr b="0">
                          <a:solidFill>
                            <a:srgbClr val="000000"/>
                          </a:solidFill>
                        </a:defRPr>
                      </a:pPr>
                      <a:r>
                        <a:rPr b="1" sz="2500">
                          <a:solidFill>
                            <a:schemeClr val="accent5">
                              <a:hueOff val="36460"/>
                              <a:satOff val="9458"/>
                              <a:lumOff val="-9293"/>
                            </a:schemeClr>
                          </a:solidFill>
                          <a:latin typeface="Arial Narrow"/>
                          <a:ea typeface="Arial Narrow"/>
                          <a:cs typeface="Arial Narrow"/>
                          <a:sym typeface="Arial Narrow"/>
                        </a:rPr>
                        <a:t>param</a:t>
                      </a:r>
                    </a:p>
                  </a:txBody>
                  <a:tcPr marL="50800" marR="50800" marT="50800" marB="50800" anchor="ctr" anchorCtr="0" horzOverflow="overflow"/>
                </a:tc>
                <a:tc>
                  <a:txBody>
                    <a:bodyPr/>
                    <a:lstStyle/>
                    <a:p>
                      <a:pPr>
                        <a:tabLst>
                          <a:tab pos="1181100" algn="l"/>
                        </a:tabLst>
                        <a:defRPr b="0">
                          <a:solidFill>
                            <a:srgbClr val="000000"/>
                          </a:solidFill>
                        </a:defRPr>
                      </a:pPr>
                      <a:r>
                        <a:rPr b="1" sz="2500">
                          <a:solidFill>
                            <a:schemeClr val="accent5">
                              <a:hueOff val="36460"/>
                              <a:satOff val="9458"/>
                              <a:lumOff val="-9293"/>
                            </a:schemeClr>
                          </a:solidFill>
                          <a:latin typeface="Arial Narrow"/>
                          <a:ea typeface="Arial Narrow"/>
                          <a:cs typeface="Arial Narrow"/>
                          <a:sym typeface="Arial Narrow"/>
                        </a:rPr>
                        <a:t>C</a:t>
                      </a:r>
                    </a:p>
                  </a:txBody>
                  <a:tcPr marL="50800" marR="50800" marT="50800" marB="50800" anchor="ctr" anchorCtr="0" horzOverflow="overflow"/>
                </a:tc>
                <a:tc>
                  <a:txBody>
                    <a:bodyPr/>
                    <a:lstStyle/>
                    <a:p>
                      <a:pPr>
                        <a:tabLst>
                          <a:tab pos="1181100" algn="l"/>
                        </a:tabLst>
                        <a:defRPr b="0">
                          <a:solidFill>
                            <a:srgbClr val="000000"/>
                          </a:solidFill>
                        </a:defRPr>
                      </a:pPr>
                      <a:r>
                        <a:rPr b="1" sz="2500">
                          <a:solidFill>
                            <a:schemeClr val="accent5">
                              <a:hueOff val="36460"/>
                              <a:satOff val="9458"/>
                              <a:lumOff val="-9293"/>
                            </a:schemeClr>
                          </a:solidFill>
                          <a:latin typeface="Arial Narrow"/>
                          <a:ea typeface="Arial Narrow"/>
                          <a:cs typeface="Arial Narrow"/>
                          <a:sym typeface="Arial Narrow"/>
                        </a:rPr>
                        <a:t>gamma</a:t>
                      </a:r>
                    </a:p>
                  </a:txBody>
                  <a:tcPr marL="50800" marR="50800" marT="50800" marB="50800" anchor="ctr" anchorCtr="0" horzOverflow="overflow"/>
                </a:tc>
                <a:tc>
                  <a:txBody>
                    <a:bodyPr/>
                    <a:lstStyle/>
                    <a:p>
                      <a:pPr>
                        <a:tabLst>
                          <a:tab pos="1181100" algn="l"/>
                        </a:tabLst>
                        <a:defRPr b="0">
                          <a:solidFill>
                            <a:srgbClr val="000000"/>
                          </a:solidFill>
                        </a:defRPr>
                      </a:pPr>
                      <a:r>
                        <a:rPr b="1" sz="2500">
                          <a:solidFill>
                            <a:schemeClr val="accent5">
                              <a:hueOff val="36460"/>
                              <a:satOff val="9458"/>
                              <a:lumOff val="-9293"/>
                            </a:schemeClr>
                          </a:solidFill>
                          <a:latin typeface="Arial Narrow"/>
                          <a:ea typeface="Arial Narrow"/>
                          <a:cs typeface="Arial Narrow"/>
                          <a:sym typeface="Arial Narrow"/>
                        </a:rPr>
                        <a:t>kernel</a:t>
                      </a:r>
                    </a:p>
                  </a:txBody>
                  <a:tcPr marL="50800" marR="50800" marT="50800" marB="50800" anchor="ctr" anchorCtr="0" horzOverflow="overflow"/>
                </a:tc>
                <a:tc>
                  <a:txBody>
                    <a:bodyPr/>
                    <a:lstStyle/>
                    <a:p>
                      <a:pPr>
                        <a:tabLst>
                          <a:tab pos="1181100" algn="l"/>
                        </a:tabLst>
                        <a:defRPr b="0">
                          <a:solidFill>
                            <a:srgbClr val="000000"/>
                          </a:solidFill>
                        </a:defRPr>
                      </a:pPr>
                      <a:r>
                        <a:rPr b="1" sz="2500">
                          <a:solidFill>
                            <a:schemeClr val="accent5">
                              <a:hueOff val="36460"/>
                              <a:satOff val="9458"/>
                              <a:lumOff val="-9293"/>
                            </a:schemeClr>
                          </a:solidFill>
                          <a:latin typeface="Arial Narrow"/>
                          <a:ea typeface="Arial Narrow"/>
                          <a:cs typeface="Arial Narrow"/>
                          <a:sym typeface="Arial Narrow"/>
                        </a:rPr>
                        <a:t>tolerance</a:t>
                      </a:r>
                    </a:p>
                  </a:txBody>
                  <a:tcPr marL="50800" marR="50800" marT="50800" marB="50800" anchor="ctr" anchorCtr="0" horzOverflow="overflow"/>
                </a:tc>
              </a:tr>
              <a:tr h="562103">
                <a:tc>
                  <a:txBody>
                    <a:bodyPr/>
                    <a:lstStyle/>
                    <a:p>
                      <a:pPr algn="l">
                        <a:tabLst>
                          <a:tab pos="1181100" algn="l"/>
                        </a:tabLst>
                        <a:defRPr b="0">
                          <a:solidFill>
                            <a:srgbClr val="000000"/>
                          </a:solidFill>
                        </a:defRPr>
                      </a:pPr>
                      <a:r>
                        <a:rPr b="1" sz="2500">
                          <a:solidFill>
                            <a:schemeClr val="accent5">
                              <a:hueOff val="36460"/>
                              <a:satOff val="9458"/>
                              <a:lumOff val="-9293"/>
                            </a:schemeClr>
                          </a:solidFill>
                          <a:latin typeface="Arial Narrow"/>
                          <a:ea typeface="Arial Narrow"/>
                          <a:cs typeface="Arial Narrow"/>
                          <a:sym typeface="Arial Narrow"/>
                        </a:rPr>
                        <a:t>feat select</a:t>
                      </a:r>
                    </a:p>
                  </a:txBody>
                  <a:tcPr marL="50800" marR="50800" marT="50800" marB="50800" anchor="ctr" anchorCtr="0" horzOverflow="overflow"/>
                </a:tc>
                <a:tc>
                  <a:txBody>
                    <a:bodyPr/>
                    <a:lstStyle/>
                    <a:p>
                      <a:pPr>
                        <a:tabLst>
                          <a:tab pos="1181100" algn="l"/>
                        </a:tabLst>
                        <a:defRPr b="0" sz="3000">
                          <a:sym typeface="Helvetica Neue Bold Condensed"/>
                        </a:defRPr>
                      </a:pPr>
                    </a:p>
                  </a:txBody>
                  <a:tcPr marL="50800" marR="50800" marT="50800" marB="50800" anchor="ctr" anchorCtr="0" horzOverflow="overflow"/>
                </a:tc>
                <a:tc>
                  <a:txBody>
                    <a:bodyPr/>
                    <a:lstStyle/>
                    <a:p>
                      <a:pPr>
                        <a:tabLst>
                          <a:tab pos="1181100" algn="l"/>
                        </a:tabLst>
                        <a:defRPr b="0" sz="3000">
                          <a:sym typeface="Helvetica Neue Bold Condensed"/>
                        </a:defRPr>
                      </a:pPr>
                    </a:p>
                  </a:txBody>
                  <a:tcPr marL="50800" marR="50800" marT="50800" marB="50800" anchor="ctr" anchorCtr="0" horzOverflow="overflow"/>
                </a:tc>
                <a:tc>
                  <a:txBody>
                    <a:bodyPr/>
                    <a:lstStyle/>
                    <a:p>
                      <a:pPr>
                        <a:tabLst>
                          <a:tab pos="1181100" algn="l"/>
                        </a:tabLst>
                        <a:defRPr b="0" sz="3000">
                          <a:sym typeface="Helvetica Neue Bold Condensed"/>
                        </a:defRPr>
                      </a:pPr>
                    </a:p>
                  </a:txBody>
                  <a:tcPr marL="50800" marR="50800" marT="50800" marB="50800" anchor="ctr" anchorCtr="0" horzOverflow="overflow"/>
                </a:tc>
                <a:tc>
                  <a:txBody>
                    <a:bodyPr/>
                    <a:lstStyle/>
                    <a:p>
                      <a:pPr>
                        <a:tabLst>
                          <a:tab pos="1181100" algn="l"/>
                        </a:tabLst>
                        <a:defRPr b="0" sz="3000">
                          <a:sym typeface="Helvetica Neue Bold Condensed"/>
                        </a:defRPr>
                      </a:pPr>
                    </a:p>
                  </a:txBody>
                  <a:tcPr marL="50800" marR="50800" marT="50800" marB="50800" anchor="ctr" anchorCtr="0" horzOverflow="overflow"/>
                </a:tc>
              </a:tr>
              <a:tr h="562103">
                <a:tc>
                  <a:txBody>
                    <a:bodyPr/>
                    <a:lstStyle/>
                    <a:p>
                      <a:pPr algn="l">
                        <a:tabLst>
                          <a:tab pos="1181100" algn="l"/>
                        </a:tabLst>
                        <a:defRPr b="0">
                          <a:solidFill>
                            <a:srgbClr val="000000"/>
                          </a:solidFill>
                        </a:defRPr>
                      </a:pPr>
                      <a:r>
                        <a:rPr b="1" sz="2500">
                          <a:solidFill>
                            <a:srgbClr val="2D2D2D"/>
                          </a:solidFill>
                          <a:latin typeface="Arial Narrow"/>
                          <a:ea typeface="Arial Narrow"/>
                          <a:cs typeface="Arial Narrow"/>
                          <a:sym typeface="Arial Narrow"/>
                        </a:rPr>
                        <a:t>scaled</a:t>
                      </a:r>
                    </a:p>
                  </a:txBody>
                  <a:tcPr marL="50800" marR="50800" marT="50800" marB="50800" anchor="ctr" anchorCtr="0" horzOverflow="overflow"/>
                </a:tc>
                <a:tc>
                  <a:txBody>
                    <a:bodyPr/>
                    <a:lstStyle/>
                    <a:p>
                      <a:pPr>
                        <a:tabLst>
                          <a:tab pos="1181100" algn="l"/>
                        </a:tabLst>
                        <a:defRPr b="0">
                          <a:solidFill>
                            <a:srgbClr val="000000"/>
                          </a:solidFill>
                        </a:defRPr>
                      </a:pPr>
                      <a:r>
                        <a:rPr b="1" sz="2500">
                          <a:solidFill>
                            <a:srgbClr val="2D2D2D"/>
                          </a:solidFill>
                          <a:latin typeface="Arial Narrow"/>
                          <a:ea typeface="Arial Narrow"/>
                          <a:cs typeface="Arial Narrow"/>
                          <a:sym typeface="Arial Narrow"/>
                        </a:rPr>
                        <a:t>1 : 4</a:t>
                      </a:r>
                    </a:p>
                  </a:txBody>
                  <a:tcPr marL="50800" marR="50800" marT="50800" marB="50800" anchor="ctr" anchorCtr="0" horzOverflow="overflow"/>
                </a:tc>
                <a:tc>
                  <a:txBody>
                    <a:bodyPr/>
                    <a:lstStyle/>
                    <a:p>
                      <a:pPr>
                        <a:tabLst>
                          <a:tab pos="1181100" algn="l"/>
                        </a:tabLst>
                        <a:defRPr b="0">
                          <a:solidFill>
                            <a:srgbClr val="000000"/>
                          </a:solidFill>
                        </a:defRPr>
                      </a:pPr>
                      <a:r>
                        <a:rPr b="1" sz="2500">
                          <a:solidFill>
                            <a:srgbClr val="2D2D2D"/>
                          </a:solidFill>
                          <a:latin typeface="Arial Narrow"/>
                          <a:ea typeface="Arial Narrow"/>
                          <a:cs typeface="Arial Narrow"/>
                          <a:sym typeface="Arial Narrow"/>
                        </a:rPr>
                        <a:t>.12 : .10</a:t>
                      </a:r>
                    </a:p>
                  </a:txBody>
                  <a:tcPr marL="50800" marR="50800" marT="50800" marB="50800" anchor="ctr" anchorCtr="0" horzOverflow="overflow"/>
                </a:tc>
                <a:tc>
                  <a:txBody>
                    <a:bodyPr/>
                    <a:lstStyle/>
                    <a:p>
                      <a:pPr>
                        <a:tabLst>
                          <a:tab pos="1181100" algn="l"/>
                        </a:tabLst>
                        <a:defRPr b="0">
                          <a:solidFill>
                            <a:srgbClr val="000000"/>
                          </a:solidFill>
                        </a:defRPr>
                      </a:pPr>
                      <a:r>
                        <a:rPr b="1" sz="2500">
                          <a:solidFill>
                            <a:srgbClr val="2D2D2D"/>
                          </a:solidFill>
                          <a:latin typeface="Arial Narrow"/>
                          <a:ea typeface="Arial Narrow"/>
                          <a:cs typeface="Arial Narrow"/>
                          <a:sym typeface="Arial Narrow"/>
                        </a:rPr>
                        <a:t>rbf : rbf</a:t>
                      </a:r>
                    </a:p>
                  </a:txBody>
                  <a:tcPr marL="50800" marR="50800" marT="50800" marB="50800" anchor="ctr" anchorCtr="0" horzOverflow="overflow"/>
                </a:tc>
                <a:tc>
                  <a:txBody>
                    <a:bodyPr/>
                    <a:lstStyle/>
                    <a:p>
                      <a:pPr>
                        <a:tabLst>
                          <a:tab pos="1181100" algn="l"/>
                        </a:tabLst>
                        <a:defRPr b="0">
                          <a:solidFill>
                            <a:srgbClr val="000000"/>
                          </a:solidFill>
                        </a:defRPr>
                      </a:pPr>
                      <a:r>
                        <a:rPr b="1" sz="2500">
                          <a:solidFill>
                            <a:srgbClr val="2D2D2D"/>
                          </a:solidFill>
                          <a:latin typeface="Arial Narrow"/>
                          <a:ea typeface="Arial Narrow"/>
                          <a:cs typeface="Arial Narrow"/>
                          <a:sym typeface="Arial Narrow"/>
                        </a:rPr>
                        <a:t>1e-7 : 1e-7</a:t>
                      </a:r>
                    </a:p>
                  </a:txBody>
                  <a:tcPr marL="50800" marR="50800" marT="50800" marB="50800" anchor="ctr" anchorCtr="0" horzOverflow="overflow"/>
                </a:tc>
              </a:tr>
              <a:tr h="562103">
                <a:tc>
                  <a:txBody>
                    <a:bodyPr/>
                    <a:lstStyle/>
                    <a:p>
                      <a:pPr algn="l">
                        <a:tabLst>
                          <a:tab pos="1181100" algn="l"/>
                        </a:tabLst>
                        <a:defRPr b="0">
                          <a:solidFill>
                            <a:srgbClr val="000000"/>
                          </a:solidFill>
                        </a:defRPr>
                      </a:pPr>
                      <a:r>
                        <a:rPr b="1" sz="2500">
                          <a:solidFill>
                            <a:srgbClr val="2D2D2D"/>
                          </a:solidFill>
                          <a:latin typeface="Arial Narrow"/>
                          <a:ea typeface="Arial Narrow"/>
                          <a:cs typeface="Arial Narrow"/>
                          <a:sym typeface="Arial Narrow"/>
                        </a:rPr>
                        <a:t>unscaled</a:t>
                      </a:r>
                    </a:p>
                  </a:txBody>
                  <a:tcPr marL="50800" marR="50800" marT="50800" marB="50800" anchor="ctr" anchorCtr="0" horzOverflow="overflow"/>
                </a:tc>
                <a:tc>
                  <a:txBody>
                    <a:bodyPr/>
                    <a:lstStyle/>
                    <a:p>
                      <a:pPr>
                        <a:tabLst>
                          <a:tab pos="1181100" algn="l"/>
                        </a:tabLst>
                        <a:defRPr b="0">
                          <a:solidFill>
                            <a:srgbClr val="000000"/>
                          </a:solidFill>
                        </a:defRPr>
                      </a:pPr>
                      <a:r>
                        <a:rPr b="1" sz="2500">
                          <a:solidFill>
                            <a:srgbClr val="2D2D2D"/>
                          </a:solidFill>
                          <a:latin typeface="Arial Narrow"/>
                          <a:ea typeface="Arial Narrow"/>
                          <a:cs typeface="Arial Narrow"/>
                          <a:sym typeface="Arial Narrow"/>
                        </a:rPr>
                        <a:t>1 : 4</a:t>
                      </a:r>
                    </a:p>
                  </a:txBody>
                  <a:tcPr marL="50800" marR="50800" marT="50800" marB="50800" anchor="ctr" anchorCtr="0" horzOverflow="overflow"/>
                </a:tc>
                <a:tc>
                  <a:txBody>
                    <a:bodyPr/>
                    <a:lstStyle/>
                    <a:p>
                      <a:pPr>
                        <a:tabLst>
                          <a:tab pos="1181100" algn="l"/>
                        </a:tabLst>
                        <a:defRPr b="0">
                          <a:solidFill>
                            <a:srgbClr val="000000"/>
                          </a:solidFill>
                        </a:defRPr>
                      </a:pPr>
                      <a:r>
                        <a:rPr b="1" sz="2500">
                          <a:solidFill>
                            <a:srgbClr val="2D2D2D"/>
                          </a:solidFill>
                          <a:latin typeface="Arial Narrow"/>
                          <a:ea typeface="Arial Narrow"/>
                          <a:cs typeface="Arial Narrow"/>
                          <a:sym typeface="Arial Narrow"/>
                        </a:rPr>
                        <a:t>.12 : .10</a:t>
                      </a:r>
                    </a:p>
                  </a:txBody>
                  <a:tcPr marL="50800" marR="50800" marT="50800" marB="50800" anchor="ctr" anchorCtr="0" horzOverflow="overflow"/>
                </a:tc>
                <a:tc>
                  <a:txBody>
                    <a:bodyPr/>
                    <a:lstStyle/>
                    <a:p>
                      <a:pPr>
                        <a:tabLst>
                          <a:tab pos="1181100" algn="l"/>
                        </a:tabLst>
                        <a:defRPr b="0">
                          <a:solidFill>
                            <a:srgbClr val="000000"/>
                          </a:solidFill>
                        </a:defRPr>
                      </a:pPr>
                      <a:r>
                        <a:rPr b="1" sz="2500">
                          <a:solidFill>
                            <a:srgbClr val="2D2D2D"/>
                          </a:solidFill>
                          <a:latin typeface="Arial Narrow"/>
                          <a:ea typeface="Arial Narrow"/>
                          <a:cs typeface="Arial Narrow"/>
                          <a:sym typeface="Arial Narrow"/>
                        </a:rPr>
                        <a:t>rbf : rbf</a:t>
                      </a:r>
                    </a:p>
                  </a:txBody>
                  <a:tcPr marL="50800" marR="50800" marT="50800" marB="50800" anchor="ctr" anchorCtr="0" horzOverflow="overflow"/>
                </a:tc>
                <a:tc>
                  <a:txBody>
                    <a:bodyPr/>
                    <a:lstStyle/>
                    <a:p>
                      <a:pPr>
                        <a:tabLst>
                          <a:tab pos="1181100" algn="l"/>
                        </a:tabLst>
                        <a:defRPr b="0">
                          <a:solidFill>
                            <a:srgbClr val="000000"/>
                          </a:solidFill>
                        </a:defRPr>
                      </a:pPr>
                      <a:r>
                        <a:rPr b="1" sz="2500">
                          <a:solidFill>
                            <a:srgbClr val="2D2D2D"/>
                          </a:solidFill>
                          <a:latin typeface="Arial Narrow"/>
                          <a:ea typeface="Arial Narrow"/>
                          <a:cs typeface="Arial Narrow"/>
                          <a:sym typeface="Arial Narrow"/>
                        </a:rPr>
                        <a:t>1e-7 : 1e-7</a:t>
                      </a:r>
                    </a:p>
                  </a:txBody>
                  <a:tcPr marL="50800" marR="50800" marT="50800" marB="50800" anchor="ctr" anchorCtr="0" horzOverflow="overflow"/>
                </a:tc>
              </a:tr>
              <a:tr h="562103">
                <a:tc>
                  <a:txBody>
                    <a:bodyPr/>
                    <a:lstStyle/>
                    <a:p>
                      <a:pPr algn="l">
                        <a:tabLst>
                          <a:tab pos="1181100" algn="l"/>
                        </a:tabLst>
                        <a:defRPr b="0">
                          <a:solidFill>
                            <a:srgbClr val="000000"/>
                          </a:solidFill>
                        </a:defRPr>
                      </a:pPr>
                      <a:r>
                        <a:rPr b="1" sz="2500">
                          <a:solidFill>
                            <a:srgbClr val="2D2D2D"/>
                          </a:solidFill>
                          <a:latin typeface="Arial Narrow"/>
                          <a:ea typeface="Arial Narrow"/>
                          <a:cs typeface="Arial Narrow"/>
                          <a:sym typeface="Arial Narrow"/>
                        </a:rPr>
                        <a:t>all</a:t>
                      </a:r>
                    </a:p>
                  </a:txBody>
                  <a:tcPr marL="50800" marR="50800" marT="50800" marB="50800" anchor="ctr" anchorCtr="0" horzOverflow="overflow"/>
                </a:tc>
                <a:tc>
                  <a:txBody>
                    <a:bodyPr/>
                    <a:lstStyle/>
                    <a:p>
                      <a:pPr>
                        <a:tabLst>
                          <a:tab pos="1181100" algn="l"/>
                        </a:tabLst>
                        <a:defRPr b="0">
                          <a:solidFill>
                            <a:srgbClr val="000000"/>
                          </a:solidFill>
                        </a:defRPr>
                      </a:pPr>
                      <a:r>
                        <a:rPr b="1" sz="2500">
                          <a:solidFill>
                            <a:srgbClr val="2D2D2D"/>
                          </a:solidFill>
                          <a:latin typeface="Arial Narrow"/>
                          <a:ea typeface="Arial Narrow"/>
                          <a:cs typeface="Arial Narrow"/>
                          <a:sym typeface="Arial Narrow"/>
                        </a:rPr>
                        <a:t>1 : 1</a:t>
                      </a:r>
                    </a:p>
                  </a:txBody>
                  <a:tcPr marL="50800" marR="50800" marT="50800" marB="50800" anchor="ctr" anchorCtr="0" horzOverflow="overflow"/>
                </a:tc>
                <a:tc>
                  <a:txBody>
                    <a:bodyPr/>
                    <a:lstStyle/>
                    <a:p>
                      <a:pPr>
                        <a:tabLst>
                          <a:tab pos="1181100" algn="l"/>
                        </a:tabLst>
                        <a:defRPr b="0">
                          <a:solidFill>
                            <a:srgbClr val="000000"/>
                          </a:solidFill>
                        </a:defRPr>
                      </a:pPr>
                      <a:r>
                        <a:rPr b="1" sz="2500">
                          <a:solidFill>
                            <a:srgbClr val="2D2D2D"/>
                          </a:solidFill>
                          <a:latin typeface="Arial Narrow"/>
                          <a:ea typeface="Arial Narrow"/>
                          <a:cs typeface="Arial Narrow"/>
                          <a:sym typeface="Arial Narrow"/>
                        </a:rPr>
                        <a:t>.12 : .10</a:t>
                      </a:r>
                    </a:p>
                  </a:txBody>
                  <a:tcPr marL="50800" marR="50800" marT="50800" marB="50800" anchor="ctr" anchorCtr="0" horzOverflow="overflow"/>
                </a:tc>
                <a:tc>
                  <a:txBody>
                    <a:bodyPr/>
                    <a:lstStyle/>
                    <a:p>
                      <a:pPr>
                        <a:tabLst>
                          <a:tab pos="1181100" algn="l"/>
                        </a:tabLst>
                        <a:defRPr b="0">
                          <a:solidFill>
                            <a:srgbClr val="000000"/>
                          </a:solidFill>
                        </a:defRPr>
                      </a:pPr>
                      <a:r>
                        <a:rPr b="1" sz="2500">
                          <a:solidFill>
                            <a:srgbClr val="2D2D2D"/>
                          </a:solidFill>
                          <a:latin typeface="Arial Narrow"/>
                          <a:ea typeface="Arial Narrow"/>
                          <a:cs typeface="Arial Narrow"/>
                          <a:sym typeface="Arial Narrow"/>
                        </a:rPr>
                        <a:t>rbf : rbf</a:t>
                      </a:r>
                    </a:p>
                  </a:txBody>
                  <a:tcPr marL="50800" marR="50800" marT="50800" marB="50800" anchor="ctr" anchorCtr="0" horzOverflow="overflow"/>
                </a:tc>
                <a:tc>
                  <a:txBody>
                    <a:bodyPr/>
                    <a:lstStyle/>
                    <a:p>
                      <a:pPr>
                        <a:tabLst>
                          <a:tab pos="1181100" algn="l"/>
                        </a:tabLst>
                        <a:defRPr b="0">
                          <a:solidFill>
                            <a:srgbClr val="000000"/>
                          </a:solidFill>
                        </a:defRPr>
                      </a:pPr>
                      <a:r>
                        <a:rPr b="1" sz="2500">
                          <a:solidFill>
                            <a:srgbClr val="2D2D2D"/>
                          </a:solidFill>
                          <a:latin typeface="Arial Narrow"/>
                          <a:ea typeface="Arial Narrow"/>
                          <a:cs typeface="Arial Narrow"/>
                          <a:sym typeface="Arial Narrow"/>
                        </a:rPr>
                        <a:t>1e-7 : 1e-7</a:t>
                      </a:r>
                    </a:p>
                  </a:txBody>
                  <a:tcPr marL="50800" marR="50800" marT="50800" marB="50800" anchor="ctr" anchorCtr="0" horzOverflow="overflow"/>
                </a:tc>
              </a:tr>
            </a:tbl>
          </a:graphicData>
        </a:graphic>
      </p:graphicFrame>
      <p:sp>
        <p:nvSpPr>
          <p:cNvPr id="231" name="Line"/>
          <p:cNvSpPr/>
          <p:nvPr/>
        </p:nvSpPr>
        <p:spPr>
          <a:xfrm>
            <a:off x="1524000" y="2670819"/>
            <a:ext cx="2099965" cy="902098"/>
          </a:xfrm>
          <a:prstGeom prst="line">
            <a:avLst/>
          </a:prstGeom>
          <a:ln w="25400">
            <a:solidFill>
              <a:schemeClr val="accent5">
                <a:hueOff val="36460"/>
                <a:satOff val="9458"/>
                <a:lumOff val="-9293"/>
              </a:schemeClr>
            </a:solidFill>
            <a:miter lim="400000"/>
          </a:ln>
        </p:spPr>
        <p:txBody>
          <a:bodyPr lIns="50800" tIns="50800" rIns="50800" bIns="50800" anchor="ctr"/>
          <a:lstStyle/>
          <a:p>
            <a:pPr>
              <a:defRPr sz="3000">
                <a:effectLst>
                  <a:outerShdw sx="100000" sy="100000" kx="0" ky="0" algn="b" rotWithShape="0" blurRad="25400" dist="25400" dir="2388334">
                    <a:srgbClr val="000000">
                      <a:alpha val="79310"/>
                    </a:srgbClr>
                  </a:outerShdw>
                </a:effectLst>
              </a:defRPr>
            </a:pPr>
          </a:p>
        </p:txBody>
      </p:sp>
      <p:graphicFrame>
        <p:nvGraphicFramePr>
          <p:cNvPr id="232" name="Table"/>
          <p:cNvGraphicFramePr/>
          <p:nvPr/>
        </p:nvGraphicFramePr>
        <p:xfrm>
          <a:off x="1524000" y="5880100"/>
          <a:ext cx="10464800" cy="163998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744133"/>
                <a:gridCol w="1744133"/>
                <a:gridCol w="1744133"/>
                <a:gridCol w="1744133"/>
                <a:gridCol w="1744133"/>
                <a:gridCol w="1744133"/>
              </a:tblGrid>
              <a:tr h="819993">
                <a:tc>
                  <a:txBody>
                    <a:bodyPr/>
                    <a:lstStyle/>
                    <a:p>
                      <a:pPr>
                        <a:tabLst>
                          <a:tab pos="1181100" algn="l"/>
                        </a:tabLst>
                        <a:defRPr b="0">
                          <a:solidFill>
                            <a:srgbClr val="000000"/>
                          </a:solidFill>
                        </a:defRPr>
                      </a:pPr>
                      <a:r>
                        <a:rPr b="1" sz="2400">
                          <a:solidFill>
                            <a:schemeClr val="accent5">
                              <a:hueOff val="36460"/>
                              <a:satOff val="9458"/>
                              <a:lumOff val="-9293"/>
                            </a:schemeClr>
                          </a:solidFill>
                          <a:latin typeface="Arial Narrow"/>
                          <a:ea typeface="Arial Narrow"/>
                          <a:cs typeface="Arial Narrow"/>
                          <a:sym typeface="Arial Narrow"/>
                        </a:rPr>
                        <a:t>learning rate</a:t>
                      </a:r>
                    </a:p>
                  </a:txBody>
                  <a:tcPr marL="50800" marR="50800" marT="50800" marB="50800" anchor="ctr" anchorCtr="0" horzOverflow="overflow"/>
                </a:tc>
                <a:tc>
                  <a:txBody>
                    <a:bodyPr/>
                    <a:lstStyle/>
                    <a:p>
                      <a:pPr>
                        <a:tabLst>
                          <a:tab pos="1181100" algn="l"/>
                        </a:tabLst>
                        <a:defRPr b="0">
                          <a:solidFill>
                            <a:srgbClr val="000000"/>
                          </a:solidFill>
                        </a:defRPr>
                      </a:pPr>
                      <a:r>
                        <a:rPr b="1" sz="2400">
                          <a:solidFill>
                            <a:schemeClr val="accent5">
                              <a:hueOff val="36460"/>
                              <a:satOff val="9458"/>
                              <a:lumOff val="-9293"/>
                            </a:schemeClr>
                          </a:solidFill>
                          <a:latin typeface="Arial Narrow"/>
                          <a:ea typeface="Arial Narrow"/>
                          <a:cs typeface="Arial Narrow"/>
                          <a:sym typeface="Arial Narrow"/>
                        </a:rPr>
                        <a:t>loss</a:t>
                      </a:r>
                    </a:p>
                  </a:txBody>
                  <a:tcPr marL="50800" marR="50800" marT="50800" marB="50800" anchor="ctr" anchorCtr="0" horzOverflow="overflow"/>
                </a:tc>
                <a:tc>
                  <a:txBody>
                    <a:bodyPr/>
                    <a:lstStyle/>
                    <a:p>
                      <a:pPr>
                        <a:tabLst>
                          <a:tab pos="1181100" algn="l"/>
                        </a:tabLst>
                        <a:defRPr b="0">
                          <a:solidFill>
                            <a:srgbClr val="000000"/>
                          </a:solidFill>
                        </a:defRPr>
                      </a:pPr>
                      <a:r>
                        <a:rPr b="1" sz="2400">
                          <a:solidFill>
                            <a:schemeClr val="accent5">
                              <a:hueOff val="36460"/>
                              <a:satOff val="9458"/>
                              <a:lumOff val="-9293"/>
                            </a:schemeClr>
                          </a:solidFill>
                          <a:latin typeface="Arial Narrow"/>
                          <a:ea typeface="Arial Narrow"/>
                          <a:cs typeface="Arial Narrow"/>
                          <a:sym typeface="Arial Narrow"/>
                        </a:rPr>
                        <a:t>max depth</a:t>
                      </a:r>
                    </a:p>
                  </a:txBody>
                  <a:tcPr marL="50800" marR="50800" marT="50800" marB="50800" anchor="ctr" anchorCtr="0" horzOverflow="overflow"/>
                </a:tc>
                <a:tc>
                  <a:txBody>
                    <a:bodyPr/>
                    <a:lstStyle/>
                    <a:p>
                      <a:pPr>
                        <a:tabLst>
                          <a:tab pos="1181100" algn="l"/>
                        </a:tabLst>
                        <a:defRPr b="0">
                          <a:solidFill>
                            <a:srgbClr val="000000"/>
                          </a:solidFill>
                        </a:defRPr>
                      </a:pPr>
                      <a:r>
                        <a:rPr b="1" sz="2400">
                          <a:solidFill>
                            <a:schemeClr val="accent5">
                              <a:hueOff val="36460"/>
                              <a:satOff val="9458"/>
                              <a:lumOff val="-9293"/>
                            </a:schemeClr>
                          </a:solidFill>
                          <a:latin typeface="Arial Narrow"/>
                          <a:ea typeface="Arial Narrow"/>
                          <a:cs typeface="Arial Narrow"/>
                          <a:sym typeface="Arial Narrow"/>
                        </a:rPr>
                        <a:t>min samples leaf</a:t>
                      </a:r>
                    </a:p>
                  </a:txBody>
                  <a:tcPr marL="50800" marR="50800" marT="50800" marB="50800" anchor="ctr" anchorCtr="0" horzOverflow="overflow"/>
                </a:tc>
                <a:tc>
                  <a:txBody>
                    <a:bodyPr/>
                    <a:lstStyle/>
                    <a:p>
                      <a:pPr>
                        <a:tabLst>
                          <a:tab pos="1181100" algn="l"/>
                        </a:tabLst>
                        <a:defRPr b="0">
                          <a:solidFill>
                            <a:srgbClr val="000000"/>
                          </a:solidFill>
                        </a:defRPr>
                      </a:pPr>
                      <a:r>
                        <a:rPr b="1" sz="2400">
                          <a:solidFill>
                            <a:schemeClr val="accent5">
                              <a:hueOff val="36460"/>
                              <a:satOff val="9458"/>
                              <a:lumOff val="-9293"/>
                            </a:schemeClr>
                          </a:solidFill>
                          <a:latin typeface="Arial Narrow"/>
                          <a:ea typeface="Arial Narrow"/>
                          <a:cs typeface="Arial Narrow"/>
                          <a:sym typeface="Arial Narrow"/>
                        </a:rPr>
                        <a:t>min samples split</a:t>
                      </a:r>
                    </a:p>
                  </a:txBody>
                  <a:tcPr marL="50800" marR="50800" marT="50800" marB="50800" anchor="ctr" anchorCtr="0" horzOverflow="overflow"/>
                </a:tc>
                <a:tc>
                  <a:txBody>
                    <a:bodyPr/>
                    <a:lstStyle/>
                    <a:p>
                      <a:pPr>
                        <a:tabLst>
                          <a:tab pos="1181100" algn="l"/>
                        </a:tabLst>
                        <a:defRPr b="0">
                          <a:solidFill>
                            <a:srgbClr val="000000"/>
                          </a:solidFill>
                        </a:defRPr>
                      </a:pPr>
                      <a:r>
                        <a:rPr b="1" sz="2400">
                          <a:solidFill>
                            <a:schemeClr val="accent5">
                              <a:hueOff val="36460"/>
                              <a:satOff val="9458"/>
                              <a:lumOff val="-9293"/>
                            </a:schemeClr>
                          </a:solidFill>
                          <a:latin typeface="Arial Narrow"/>
                          <a:ea typeface="Arial Narrow"/>
                          <a:cs typeface="Arial Narrow"/>
                          <a:sym typeface="Arial Narrow"/>
                        </a:rPr>
                        <a:t>num estimators</a:t>
                      </a:r>
                    </a:p>
                  </a:txBody>
                  <a:tcPr marL="50800" marR="50800" marT="50800" marB="50800" anchor="ctr" anchorCtr="0" horzOverflow="overflow"/>
                </a:tc>
              </a:tr>
              <a:tr h="819993">
                <a:tc>
                  <a:txBody>
                    <a:bodyPr/>
                    <a:lstStyle/>
                    <a:p>
                      <a:pPr>
                        <a:tabLst>
                          <a:tab pos="1181100" algn="l"/>
                        </a:tabLst>
                        <a:defRPr b="0">
                          <a:solidFill>
                            <a:srgbClr val="000000"/>
                          </a:solidFill>
                        </a:defRPr>
                      </a:pPr>
                      <a:r>
                        <a:rPr b="1" sz="2500">
                          <a:solidFill>
                            <a:srgbClr val="2D2D2D"/>
                          </a:solidFill>
                          <a:latin typeface="Arial Narrow"/>
                          <a:ea typeface="Arial Narrow"/>
                          <a:cs typeface="Arial Narrow"/>
                          <a:sym typeface="Arial Narrow"/>
                        </a:rPr>
                        <a:t>.10 : .15</a:t>
                      </a:r>
                    </a:p>
                  </a:txBody>
                  <a:tcPr marL="50800" marR="50800" marT="50800" marB="50800" anchor="ctr" anchorCtr="0" horzOverflow="overflow"/>
                </a:tc>
                <a:tc>
                  <a:txBody>
                    <a:bodyPr/>
                    <a:lstStyle/>
                    <a:p>
                      <a:pPr>
                        <a:tabLst>
                          <a:tab pos="1181100" algn="l"/>
                        </a:tabLst>
                        <a:defRPr b="0">
                          <a:solidFill>
                            <a:srgbClr val="000000"/>
                          </a:solidFill>
                        </a:defRPr>
                      </a:pPr>
                      <a:r>
                        <a:rPr b="1" sz="2500">
                          <a:solidFill>
                            <a:srgbClr val="2D2D2D"/>
                          </a:solidFill>
                          <a:latin typeface="Arial Narrow"/>
                          <a:ea typeface="Arial Narrow"/>
                          <a:cs typeface="Arial Narrow"/>
                          <a:sym typeface="Arial Narrow"/>
                        </a:rPr>
                        <a:t>exponential : deviance</a:t>
                      </a:r>
                    </a:p>
                  </a:txBody>
                  <a:tcPr marL="50800" marR="50800" marT="50800" marB="50800" anchor="ctr" anchorCtr="0" horzOverflow="overflow"/>
                </a:tc>
                <a:tc>
                  <a:txBody>
                    <a:bodyPr/>
                    <a:lstStyle/>
                    <a:p>
                      <a:pPr>
                        <a:tabLst>
                          <a:tab pos="1181100" algn="l"/>
                        </a:tabLst>
                        <a:defRPr b="0">
                          <a:solidFill>
                            <a:srgbClr val="000000"/>
                          </a:solidFill>
                        </a:defRPr>
                      </a:pPr>
                      <a:r>
                        <a:rPr b="1" sz="2500">
                          <a:solidFill>
                            <a:srgbClr val="2D2D2D"/>
                          </a:solidFill>
                          <a:latin typeface="Arial Narrow"/>
                          <a:ea typeface="Arial Narrow"/>
                          <a:cs typeface="Arial Narrow"/>
                          <a:sym typeface="Arial Narrow"/>
                        </a:rPr>
                        <a:t>5 : 3</a:t>
                      </a:r>
                    </a:p>
                  </a:txBody>
                  <a:tcPr marL="50800" marR="50800" marT="50800" marB="50800" anchor="ctr" anchorCtr="0" horzOverflow="overflow"/>
                </a:tc>
                <a:tc>
                  <a:txBody>
                    <a:bodyPr/>
                    <a:lstStyle/>
                    <a:p>
                      <a:pPr>
                        <a:tabLst>
                          <a:tab pos="1181100" algn="l"/>
                        </a:tabLst>
                        <a:defRPr b="0">
                          <a:solidFill>
                            <a:srgbClr val="000000"/>
                          </a:solidFill>
                        </a:defRPr>
                      </a:pPr>
                      <a:r>
                        <a:rPr b="1" sz="2500">
                          <a:solidFill>
                            <a:srgbClr val="2D2D2D"/>
                          </a:solidFill>
                          <a:latin typeface="Arial Narrow"/>
                          <a:ea typeface="Arial Narrow"/>
                          <a:cs typeface="Arial Narrow"/>
                          <a:sym typeface="Arial Narrow"/>
                        </a:rPr>
                        <a:t>1 : 1</a:t>
                      </a:r>
                    </a:p>
                  </a:txBody>
                  <a:tcPr marL="50800" marR="50800" marT="50800" marB="50800" anchor="ctr" anchorCtr="0" horzOverflow="overflow"/>
                </a:tc>
                <a:tc>
                  <a:txBody>
                    <a:bodyPr/>
                    <a:lstStyle/>
                    <a:p>
                      <a:pPr>
                        <a:tabLst>
                          <a:tab pos="1181100" algn="l"/>
                        </a:tabLst>
                        <a:defRPr b="0">
                          <a:solidFill>
                            <a:srgbClr val="000000"/>
                          </a:solidFill>
                        </a:defRPr>
                      </a:pPr>
                      <a:r>
                        <a:rPr b="1" sz="2500">
                          <a:solidFill>
                            <a:srgbClr val="2D2D2D"/>
                          </a:solidFill>
                          <a:latin typeface="Arial Narrow"/>
                          <a:ea typeface="Arial Narrow"/>
                          <a:cs typeface="Arial Narrow"/>
                          <a:sym typeface="Arial Narrow"/>
                        </a:rPr>
                        <a:t>2 : 3</a:t>
                      </a:r>
                    </a:p>
                  </a:txBody>
                  <a:tcPr marL="50800" marR="50800" marT="50800" marB="50800" anchor="ctr" anchorCtr="0" horzOverflow="overflow"/>
                </a:tc>
                <a:tc>
                  <a:txBody>
                    <a:bodyPr/>
                    <a:lstStyle/>
                    <a:p>
                      <a:pPr>
                        <a:tabLst>
                          <a:tab pos="1181100" algn="l"/>
                        </a:tabLst>
                        <a:defRPr b="0">
                          <a:solidFill>
                            <a:srgbClr val="000000"/>
                          </a:solidFill>
                        </a:defRPr>
                      </a:pPr>
                      <a:r>
                        <a:rPr b="1" sz="2500">
                          <a:solidFill>
                            <a:srgbClr val="2D2D2D"/>
                          </a:solidFill>
                          <a:latin typeface="Arial Narrow"/>
                          <a:ea typeface="Arial Narrow"/>
                          <a:cs typeface="Arial Narrow"/>
                          <a:sym typeface="Arial Narrow"/>
                        </a:rPr>
                        <a:t>50 : 75</a:t>
                      </a:r>
                    </a:p>
                  </a:txBody>
                  <a:tcPr marL="50800" marR="50800" marT="50800" marB="50800" anchor="ctr" anchorCtr="0" horzOverflow="overflow"/>
                </a:tc>
              </a:tr>
            </a:tbl>
          </a:graphicData>
        </a:graphic>
      </p:graphicFrame>
      <p:sp>
        <p:nvSpPr>
          <p:cNvPr id="233" name="SVC"/>
          <p:cNvSpPr txBox="1"/>
          <p:nvPr/>
        </p:nvSpPr>
        <p:spPr>
          <a:xfrm>
            <a:off x="933265" y="3462659"/>
            <a:ext cx="278481" cy="1168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2500">
                <a:solidFill>
                  <a:schemeClr val="accent5">
                    <a:hueOff val="36460"/>
                    <a:satOff val="9458"/>
                    <a:lumOff val="-9293"/>
                  </a:schemeClr>
                </a:solidFill>
                <a:latin typeface="Arial Narrow"/>
                <a:ea typeface="Arial Narrow"/>
                <a:cs typeface="Arial Narrow"/>
                <a:sym typeface="Arial Narrow"/>
              </a:defRPr>
            </a:lvl1pPr>
          </a:lstStyle>
          <a:p>
            <a:pPr/>
            <a:r>
              <a:t>SVC</a:t>
            </a:r>
          </a:p>
        </p:txBody>
      </p:sp>
      <p:sp>
        <p:nvSpPr>
          <p:cNvPr id="234" name="GBC"/>
          <p:cNvSpPr txBox="1"/>
          <p:nvPr/>
        </p:nvSpPr>
        <p:spPr>
          <a:xfrm>
            <a:off x="933265" y="6115893"/>
            <a:ext cx="278481" cy="1168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2500">
                <a:solidFill>
                  <a:schemeClr val="accent5">
                    <a:hueOff val="36460"/>
                    <a:satOff val="9458"/>
                    <a:lumOff val="-9293"/>
                  </a:schemeClr>
                </a:solidFill>
                <a:latin typeface="Arial Narrow"/>
                <a:ea typeface="Arial Narrow"/>
                <a:cs typeface="Arial Narrow"/>
                <a:sym typeface="Arial Narrow"/>
              </a:defRPr>
            </a:lvl1pPr>
          </a:lstStyle>
          <a:p>
            <a:pPr/>
            <a:r>
              <a:t>GBC</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The feature ranking from the optimized logistic regression models and the optimized support vector model run with a linear kernel are nearly identical.…"/>
          <p:cNvSpPr txBox="1"/>
          <p:nvPr>
            <p:ph type="body" sz="quarter" idx="1"/>
          </p:nvPr>
        </p:nvSpPr>
        <p:spPr>
          <a:xfrm>
            <a:off x="4445000" y="6047633"/>
            <a:ext cx="5655767" cy="3064107"/>
          </a:xfrm>
          <a:prstGeom prst="rect">
            <a:avLst/>
          </a:prstGeom>
        </p:spPr>
        <p:txBody>
          <a:bodyPr anchor="t"/>
          <a:lstStyle/>
          <a:p>
            <a:pPr marL="0" indent="0">
              <a:spcBef>
                <a:spcPts val="1400"/>
              </a:spcBef>
              <a:buSzTx/>
              <a:buNone/>
              <a:defRPr sz="2000">
                <a:solidFill>
                  <a:srgbClr val="000000"/>
                </a:solidFill>
              </a:defRPr>
            </a:pPr>
            <a:r>
              <a:t>The feature ranking from the optimized </a:t>
            </a:r>
            <a:r>
              <a:rPr>
                <a:solidFill>
                  <a:schemeClr val="accent1">
                    <a:hueOff val="172771"/>
                    <a:lumOff val="-14563"/>
                  </a:schemeClr>
                </a:solidFill>
              </a:rPr>
              <a:t>logistic regression</a:t>
            </a:r>
            <a:r>
              <a:t> </a:t>
            </a:r>
            <a:r>
              <a:rPr>
                <a:solidFill>
                  <a:schemeClr val="accent1">
                    <a:hueOff val="172771"/>
                    <a:lumOff val="-14563"/>
                  </a:schemeClr>
                </a:solidFill>
              </a:rPr>
              <a:t>models</a:t>
            </a:r>
            <a:r>
              <a:t> and the optimized </a:t>
            </a:r>
            <a:r>
              <a:rPr>
                <a:solidFill>
                  <a:schemeClr val="accent4">
                    <a:hueOff val="194084"/>
                    <a:satOff val="18531"/>
                    <a:lumOff val="-16736"/>
                  </a:schemeClr>
                </a:solidFill>
              </a:rPr>
              <a:t>support vector</a:t>
            </a:r>
            <a:r>
              <a:t> </a:t>
            </a:r>
            <a:r>
              <a:rPr>
                <a:solidFill>
                  <a:schemeClr val="accent4">
                    <a:hueOff val="194084"/>
                    <a:satOff val="18531"/>
                    <a:lumOff val="-16736"/>
                  </a:schemeClr>
                </a:solidFill>
              </a:rPr>
              <a:t>model</a:t>
            </a:r>
            <a:r>
              <a:t> run with a linear kernel are nearly identical.</a:t>
            </a:r>
          </a:p>
          <a:p>
            <a:pPr marL="0" indent="0">
              <a:spcBef>
                <a:spcPts val="1400"/>
              </a:spcBef>
              <a:buSzTx/>
              <a:buNone/>
              <a:defRPr sz="2000">
                <a:solidFill>
                  <a:srgbClr val="000000"/>
                </a:solidFill>
              </a:defRPr>
            </a:pPr>
          </a:p>
          <a:p>
            <a:pPr marL="0" indent="0">
              <a:spcBef>
                <a:spcPts val="1400"/>
              </a:spcBef>
              <a:buSzTx/>
              <a:buNone/>
              <a:defRPr sz="2000">
                <a:solidFill>
                  <a:srgbClr val="000000"/>
                </a:solidFill>
              </a:defRPr>
            </a:pPr>
            <a:r>
              <a:t>The fully scaled model used different parameters, but there is significant overlap, especially given that the unemployment and food stamps features were highly correlated and likely are proxying for each other.</a:t>
            </a:r>
          </a:p>
        </p:txBody>
      </p:sp>
      <p:sp>
        <p:nvSpPr>
          <p:cNvPr id="237" name="Which features are most important?"/>
          <p:cNvSpPr txBox="1"/>
          <p:nvPr>
            <p:ph type="title"/>
          </p:nvPr>
        </p:nvSpPr>
        <p:spPr>
          <a:xfrm>
            <a:off x="1270000" y="622300"/>
            <a:ext cx="10464800" cy="1080989"/>
          </a:xfrm>
          <a:prstGeom prst="rect">
            <a:avLst/>
          </a:prstGeom>
        </p:spPr>
        <p:txBody>
          <a:bodyPr/>
          <a:lstStyle>
            <a:lvl1pPr defTabSz="566674">
              <a:defRPr spc="-139" sz="4656">
                <a:solidFill>
                  <a:schemeClr val="accent5">
                    <a:hueOff val="36460"/>
                    <a:satOff val="9458"/>
                    <a:lumOff val="-9293"/>
                  </a:schemeClr>
                </a:solidFill>
                <a:latin typeface="Lucida Grande"/>
                <a:ea typeface="Lucida Grande"/>
                <a:cs typeface="Lucida Grande"/>
                <a:sym typeface="Lucida Grande"/>
              </a:defRPr>
            </a:lvl1pPr>
          </a:lstStyle>
          <a:p>
            <a:pPr/>
            <a:r>
              <a:t>Which features are most important?</a:t>
            </a:r>
          </a:p>
        </p:txBody>
      </p:sp>
      <p:sp>
        <p:nvSpPr>
          <p:cNvPr id="239" name="Line"/>
          <p:cNvSpPr/>
          <p:nvPr/>
        </p:nvSpPr>
        <p:spPr>
          <a:xfrm flipV="1">
            <a:off x="8742510" y="5419558"/>
            <a:ext cx="589410" cy="589409"/>
          </a:xfrm>
          <a:prstGeom prst="line">
            <a:avLst/>
          </a:prstGeom>
          <a:ln>
            <a:tailEnd type="triangle"/>
          </a:ln>
        </p:spPr>
        <p:txBody>
          <a:bodyPr lIns="50800" tIns="50800" rIns="50800" bIns="50800" anchor="ctr"/>
          <a:lstStyle/>
          <a:p>
            <a:pPr>
              <a:defRPr sz="3000">
                <a:effectLst>
                  <a:outerShdw sx="100000" sy="100000" kx="0" ky="0" algn="b" rotWithShape="0" blurRad="25400" dist="25400" dir="2388334">
                    <a:srgbClr val="000000">
                      <a:alpha val="79310"/>
                    </a:srgbClr>
                  </a:outerShdw>
                </a:effectLst>
              </a:defRPr>
            </a:pPr>
          </a:p>
        </p:txBody>
      </p:sp>
      <p:sp>
        <p:nvSpPr>
          <p:cNvPr id="241" name="Line"/>
          <p:cNvSpPr/>
          <p:nvPr/>
        </p:nvSpPr>
        <p:spPr>
          <a:xfrm flipH="1" flipV="1">
            <a:off x="3600941" y="5060930"/>
            <a:ext cx="757703" cy="1741573"/>
          </a:xfrm>
          <a:prstGeom prst="line">
            <a:avLst/>
          </a:prstGeom>
          <a:ln>
            <a:tailEnd type="triangle"/>
          </a:ln>
        </p:spPr>
        <p:txBody>
          <a:bodyPr lIns="50800" tIns="50800" rIns="50800" bIns="50800" anchor="ctr"/>
          <a:lstStyle/>
          <a:p>
            <a:pPr>
              <a:defRPr sz="3000">
                <a:effectLst>
                  <a:outerShdw sx="100000" sy="100000" kx="0" ky="0" algn="b" rotWithShape="0" blurRad="25400" dist="25400" dir="2388334">
                    <a:srgbClr val="000000">
                      <a:alpha val="79310"/>
                    </a:srgbClr>
                  </a:outerShdw>
                </a:effectLst>
              </a:defRPr>
            </a:pPr>
          </a:p>
        </p:txBody>
      </p:sp>
      <p:sp>
        <p:nvSpPr>
          <p:cNvPr id="243" name="Line"/>
          <p:cNvSpPr/>
          <p:nvPr/>
        </p:nvSpPr>
        <p:spPr>
          <a:xfrm flipH="1" flipV="1">
            <a:off x="7112000" y="5479618"/>
            <a:ext cx="1665387" cy="522109"/>
          </a:xfrm>
          <a:prstGeom prst="line">
            <a:avLst/>
          </a:prstGeom>
          <a:ln>
            <a:tailEnd type="triangle"/>
          </a:ln>
        </p:spPr>
        <p:txBody>
          <a:bodyPr lIns="50800" tIns="50800" rIns="50800" bIns="50800" anchor="ctr"/>
          <a:lstStyle/>
          <a:p>
            <a:pPr>
              <a:defRPr sz="3000">
                <a:effectLst>
                  <a:outerShdw sx="100000" sy="100000" kx="0" ky="0" algn="b" rotWithShape="0" blurRad="25400" dist="25400" dir="2388334">
                    <a:srgbClr val="000000">
                      <a:alpha val="79310"/>
                    </a:srgbClr>
                  </a:outerShdw>
                </a:effectLst>
              </a:defRPr>
            </a:pPr>
          </a:p>
        </p:txBody>
      </p:sp>
      <p:sp>
        <p:nvSpPr>
          <p:cNvPr id="245" name="Line"/>
          <p:cNvSpPr/>
          <p:nvPr/>
        </p:nvSpPr>
        <p:spPr>
          <a:xfrm flipH="1">
            <a:off x="3621442" y="7817229"/>
            <a:ext cx="671561" cy="1"/>
          </a:xfrm>
          <a:prstGeom prst="line">
            <a:avLst/>
          </a:prstGeom>
          <a:ln>
            <a:tailEnd type="triangle"/>
          </a:ln>
        </p:spPr>
        <p:txBody>
          <a:bodyPr lIns="50800" tIns="50800" rIns="50800" bIns="50800" anchor="ctr"/>
          <a:lstStyle/>
          <a:p>
            <a:pPr>
              <a:defRPr sz="3000">
                <a:effectLst>
                  <a:outerShdw sx="100000" sy="100000" kx="0" ky="0" algn="b" rotWithShape="0" blurRad="25400" dist="25400" dir="2388334">
                    <a:srgbClr val="000000">
                      <a:alpha val="79310"/>
                    </a:srgbClr>
                  </a:outerShdw>
                </a:effectLst>
              </a:defRPr>
            </a:pPr>
          </a:p>
        </p:txBody>
      </p:sp>
      <p:pic>
        <p:nvPicPr>
          <p:cNvPr id="246" name="Screen Shot 2018-07-21 at 9.08.16 PM.png" descr="Screen Shot 2018-07-21 at 9.08.16 PM.png"/>
          <p:cNvPicPr>
            <a:picLocks noChangeAspect="1"/>
          </p:cNvPicPr>
          <p:nvPr/>
        </p:nvPicPr>
        <p:blipFill>
          <a:blip r:embed="rId2">
            <a:extLst/>
          </a:blip>
          <a:stretch>
            <a:fillRect/>
          </a:stretch>
        </p:blipFill>
        <p:spPr>
          <a:xfrm>
            <a:off x="1416050" y="1802831"/>
            <a:ext cx="2100361" cy="3643280"/>
          </a:xfrm>
          <a:prstGeom prst="rect">
            <a:avLst/>
          </a:prstGeom>
          <a:ln w="12700">
            <a:miter lim="400000"/>
          </a:ln>
        </p:spPr>
      </p:pic>
      <p:grpSp>
        <p:nvGrpSpPr>
          <p:cNvPr id="249" name="Rectangle"/>
          <p:cNvGrpSpPr/>
          <p:nvPr/>
        </p:nvGrpSpPr>
        <p:grpSpPr>
          <a:xfrm>
            <a:off x="1364798" y="1738235"/>
            <a:ext cx="2202864" cy="1080989"/>
            <a:chOff x="0" y="0"/>
            <a:chExt cx="2202863" cy="1080988"/>
          </a:xfrm>
        </p:grpSpPr>
        <p:sp>
          <p:nvSpPr>
            <p:cNvPr id="248" name="Rectangle"/>
            <p:cNvSpPr/>
            <p:nvPr/>
          </p:nvSpPr>
          <p:spPr>
            <a:xfrm>
              <a:off x="44901" y="44901"/>
              <a:ext cx="2113061" cy="991187"/>
            </a:xfrm>
            <a:prstGeom prst="rect">
              <a:avLst/>
            </a:prstGeom>
            <a:gradFill flip="none" rotWithShape="1">
              <a:gsLst>
                <a:gs pos="0">
                  <a:schemeClr val="accent2">
                    <a:hueOff val="168280"/>
                    <a:satOff val="4432"/>
                    <a:lumOff val="-7007"/>
                    <a:alpha val="39929"/>
                  </a:schemeClr>
                </a:gs>
                <a:gs pos="100000">
                  <a:schemeClr val="accent2">
                    <a:satOff val="-9688"/>
                    <a:lumOff val="14283"/>
                    <a:alpha val="39929"/>
                  </a:schemeClr>
                </a:gs>
              </a:gsLst>
              <a:lin ang="5400000" scaled="0"/>
            </a:gradFill>
            <a:ln>
              <a:noFill/>
            </a:ln>
            <a:effectLst/>
          </p:spPr>
          <p:txBody>
            <a:bodyPr wrap="square" lIns="50800" tIns="50800" rIns="50800" bIns="50800" numCol="1" anchor="ctr">
              <a:noAutofit/>
            </a:bodyPr>
            <a:lstStyle/>
            <a:p>
              <a:pPr>
                <a:defRPr sz="3000">
                  <a:effectLst>
                    <a:outerShdw sx="100000" sy="100000" kx="0" ky="0" algn="b" rotWithShape="0" blurRad="25400" dist="25400" dir="2388334">
                      <a:srgbClr val="000000">
                        <a:alpha val="79310"/>
                      </a:srgbClr>
                    </a:outerShdw>
                  </a:effectLst>
                </a:defRPr>
              </a:pPr>
            </a:p>
          </p:txBody>
        </p:sp>
        <p:pic>
          <p:nvPicPr>
            <p:cNvPr id="247" name="Rectangle" descr="Rectangle"/>
            <p:cNvPicPr>
              <a:picLocks noChangeAspect="0"/>
            </p:cNvPicPr>
            <p:nvPr/>
          </p:nvPicPr>
          <p:blipFill>
            <a:blip r:embed="rId3">
              <a:alphaModFix amt="39929"/>
              <a:extLst/>
            </a:blip>
            <a:stretch>
              <a:fillRect/>
            </a:stretch>
          </p:blipFill>
          <p:spPr>
            <a:xfrm>
              <a:off x="-1" y="0"/>
              <a:ext cx="2202864" cy="1080989"/>
            </a:xfrm>
            <a:prstGeom prst="rect">
              <a:avLst/>
            </a:prstGeom>
            <a:effectLst/>
          </p:spPr>
        </p:pic>
      </p:grpSp>
      <p:sp>
        <p:nvSpPr>
          <p:cNvPr id="250" name="Rectangle"/>
          <p:cNvSpPr/>
          <p:nvPr/>
        </p:nvSpPr>
        <p:spPr>
          <a:xfrm>
            <a:off x="1409700" y="4579067"/>
            <a:ext cx="2113061" cy="857300"/>
          </a:xfrm>
          <a:prstGeom prst="rect">
            <a:avLst/>
          </a:prstGeom>
          <a:gradFill>
            <a:gsLst>
              <a:gs pos="0">
                <a:schemeClr val="accent5">
                  <a:satOff val="-6897"/>
                  <a:lumOff val="7677"/>
                  <a:alpha val="40468"/>
                </a:schemeClr>
              </a:gs>
              <a:gs pos="100000">
                <a:schemeClr val="accent5">
                  <a:satOff val="2754"/>
                  <a:lumOff val="-4587"/>
                  <a:alpha val="40468"/>
                </a:schemeClr>
              </a:gs>
            </a:gsLst>
            <a:lin ang="5400000"/>
          </a:gradFill>
          <a:ln w="12700">
            <a:miter lim="400000"/>
          </a:ln>
        </p:spPr>
        <p:txBody>
          <a:bodyPr lIns="50800" tIns="50800" rIns="50800" bIns="50800" anchor="ctr"/>
          <a:lstStyle/>
          <a:p>
            <a:pPr>
              <a:defRPr sz="3000">
                <a:effectLst>
                  <a:outerShdw sx="100000" sy="100000" kx="0" ky="0" algn="b" rotWithShape="0" blurRad="25400" dist="25400" dir="2388334">
                    <a:srgbClr val="000000">
                      <a:alpha val="79310"/>
                    </a:srgbClr>
                  </a:outerShdw>
                </a:effectLst>
              </a:defRPr>
            </a:pPr>
          </a:p>
        </p:txBody>
      </p:sp>
      <p:pic>
        <p:nvPicPr>
          <p:cNvPr id="251" name="Screen Shot 2018-07-21 at 10.27.19 PM.png" descr="Screen Shot 2018-07-21 at 10.27.19 PM.png"/>
          <p:cNvPicPr>
            <a:picLocks noChangeAspect="1"/>
          </p:cNvPicPr>
          <p:nvPr/>
        </p:nvPicPr>
        <p:blipFill>
          <a:blip r:embed="rId4">
            <a:extLst/>
          </a:blip>
          <a:stretch>
            <a:fillRect/>
          </a:stretch>
        </p:blipFill>
        <p:spPr>
          <a:xfrm>
            <a:off x="1403581" y="5595222"/>
            <a:ext cx="2113061" cy="3841929"/>
          </a:xfrm>
          <a:prstGeom prst="rect">
            <a:avLst/>
          </a:prstGeom>
          <a:ln w="12700">
            <a:miter lim="400000"/>
          </a:ln>
        </p:spPr>
      </p:pic>
      <p:pic>
        <p:nvPicPr>
          <p:cNvPr id="252" name="Screen Shot 2018-07-22 at 10.18.42 AM.png" descr="Screen Shot 2018-07-22 at 10.18.42 AM.png"/>
          <p:cNvPicPr>
            <a:picLocks noChangeAspect="1"/>
          </p:cNvPicPr>
          <p:nvPr/>
        </p:nvPicPr>
        <p:blipFill>
          <a:blip r:embed="rId5">
            <a:extLst/>
          </a:blip>
          <a:stretch>
            <a:fillRect/>
          </a:stretch>
        </p:blipFill>
        <p:spPr>
          <a:xfrm>
            <a:off x="4850520" y="1885950"/>
            <a:ext cx="2905014" cy="3477043"/>
          </a:xfrm>
          <a:prstGeom prst="rect">
            <a:avLst/>
          </a:prstGeom>
          <a:ln w="12700">
            <a:miter lim="400000"/>
          </a:ln>
        </p:spPr>
      </p:pic>
      <p:grpSp>
        <p:nvGrpSpPr>
          <p:cNvPr id="255" name="Rectangle"/>
          <p:cNvGrpSpPr/>
          <p:nvPr/>
        </p:nvGrpSpPr>
        <p:grpSpPr>
          <a:xfrm>
            <a:off x="1352098" y="5499847"/>
            <a:ext cx="2228264" cy="906902"/>
            <a:chOff x="0" y="0"/>
            <a:chExt cx="2228263" cy="906900"/>
          </a:xfrm>
        </p:grpSpPr>
        <p:sp>
          <p:nvSpPr>
            <p:cNvPr id="254" name="Rectangle"/>
            <p:cNvSpPr/>
            <p:nvPr/>
          </p:nvSpPr>
          <p:spPr>
            <a:xfrm>
              <a:off x="44901" y="44901"/>
              <a:ext cx="2138461" cy="817099"/>
            </a:xfrm>
            <a:prstGeom prst="rect">
              <a:avLst/>
            </a:prstGeom>
            <a:gradFill flip="none" rotWithShape="1">
              <a:gsLst>
                <a:gs pos="0">
                  <a:schemeClr val="accent2">
                    <a:hueOff val="168280"/>
                    <a:satOff val="4432"/>
                    <a:lumOff val="-7007"/>
                    <a:alpha val="39695"/>
                  </a:schemeClr>
                </a:gs>
                <a:gs pos="100000">
                  <a:schemeClr val="accent2">
                    <a:satOff val="-9688"/>
                    <a:lumOff val="14283"/>
                    <a:alpha val="39695"/>
                  </a:schemeClr>
                </a:gs>
              </a:gsLst>
              <a:lin ang="5400000" scaled="0"/>
            </a:gradFill>
            <a:ln>
              <a:noFill/>
            </a:ln>
            <a:effectLst/>
          </p:spPr>
          <p:txBody>
            <a:bodyPr wrap="square" lIns="50800" tIns="50800" rIns="50800" bIns="50800" numCol="1" anchor="ctr">
              <a:noAutofit/>
            </a:bodyPr>
            <a:lstStyle/>
            <a:p>
              <a:pPr>
                <a:defRPr sz="3000">
                  <a:effectLst>
                    <a:outerShdw sx="100000" sy="100000" kx="0" ky="0" algn="b" rotWithShape="0" blurRad="25400" dist="25400" dir="2388334">
                      <a:srgbClr val="000000">
                        <a:alpha val="79310"/>
                      </a:srgbClr>
                    </a:outerShdw>
                  </a:effectLst>
                </a:defRPr>
              </a:pPr>
            </a:p>
          </p:txBody>
        </p:sp>
        <p:pic>
          <p:nvPicPr>
            <p:cNvPr id="253" name="Rectangle" descr="Rectangle"/>
            <p:cNvPicPr>
              <a:picLocks noChangeAspect="0"/>
            </p:cNvPicPr>
            <p:nvPr/>
          </p:nvPicPr>
          <p:blipFill>
            <a:blip r:embed="rId6">
              <a:alphaModFix amt="39695"/>
              <a:extLst/>
            </a:blip>
            <a:stretch>
              <a:fillRect/>
            </a:stretch>
          </p:blipFill>
          <p:spPr>
            <a:xfrm>
              <a:off x="-1" y="0"/>
              <a:ext cx="2228264" cy="906901"/>
            </a:xfrm>
            <a:prstGeom prst="rect">
              <a:avLst/>
            </a:prstGeom>
            <a:effectLst/>
          </p:spPr>
        </p:pic>
      </p:grpSp>
      <p:grpSp>
        <p:nvGrpSpPr>
          <p:cNvPr id="258" name="Rectangle"/>
          <p:cNvGrpSpPr/>
          <p:nvPr/>
        </p:nvGrpSpPr>
        <p:grpSpPr>
          <a:xfrm>
            <a:off x="1339398" y="8845738"/>
            <a:ext cx="2228264" cy="602666"/>
            <a:chOff x="0" y="0"/>
            <a:chExt cx="2228263" cy="602664"/>
          </a:xfrm>
        </p:grpSpPr>
        <p:sp>
          <p:nvSpPr>
            <p:cNvPr id="257" name="Rectangle"/>
            <p:cNvSpPr/>
            <p:nvPr/>
          </p:nvSpPr>
          <p:spPr>
            <a:xfrm>
              <a:off x="44901" y="44901"/>
              <a:ext cx="2138461" cy="512862"/>
            </a:xfrm>
            <a:prstGeom prst="rect">
              <a:avLst/>
            </a:prstGeom>
            <a:gradFill flip="none" rotWithShape="1">
              <a:gsLst>
                <a:gs pos="0">
                  <a:schemeClr val="accent5">
                    <a:satOff val="-6897"/>
                    <a:lumOff val="7677"/>
                    <a:alpha val="40487"/>
                  </a:schemeClr>
                </a:gs>
                <a:gs pos="100000">
                  <a:schemeClr val="accent5">
                    <a:satOff val="2754"/>
                    <a:lumOff val="-4587"/>
                    <a:alpha val="40487"/>
                  </a:schemeClr>
                </a:gs>
              </a:gsLst>
              <a:lin ang="5400000" scaled="0"/>
            </a:gradFill>
            <a:ln>
              <a:noFill/>
            </a:ln>
            <a:effectLst/>
          </p:spPr>
          <p:txBody>
            <a:bodyPr wrap="square" lIns="50800" tIns="50800" rIns="50800" bIns="50800" numCol="1" anchor="ctr">
              <a:noAutofit/>
            </a:bodyPr>
            <a:lstStyle/>
            <a:p>
              <a:pPr>
                <a:defRPr sz="3000">
                  <a:effectLst>
                    <a:outerShdw sx="100000" sy="100000" kx="0" ky="0" algn="b" rotWithShape="0" blurRad="25400" dist="25400" dir="2388334">
                      <a:srgbClr val="000000">
                        <a:alpha val="79310"/>
                      </a:srgbClr>
                    </a:outerShdw>
                  </a:effectLst>
                </a:defRPr>
              </a:pPr>
            </a:p>
          </p:txBody>
        </p:sp>
        <p:pic>
          <p:nvPicPr>
            <p:cNvPr id="256" name="Rectangle" descr="Rectangle"/>
            <p:cNvPicPr>
              <a:picLocks noChangeAspect="0"/>
            </p:cNvPicPr>
            <p:nvPr/>
          </p:nvPicPr>
          <p:blipFill>
            <a:blip r:embed="rId7">
              <a:alphaModFix amt="40487"/>
              <a:extLst/>
            </a:blip>
            <a:stretch>
              <a:fillRect/>
            </a:stretch>
          </p:blipFill>
          <p:spPr>
            <a:xfrm>
              <a:off x="-1" y="0"/>
              <a:ext cx="2228264" cy="602665"/>
            </a:xfrm>
            <a:prstGeom prst="rect">
              <a:avLst/>
            </a:prstGeom>
            <a:effectLst/>
          </p:spPr>
        </p:pic>
      </p:grpSp>
      <p:grpSp>
        <p:nvGrpSpPr>
          <p:cNvPr id="261" name="Rectangle"/>
          <p:cNvGrpSpPr/>
          <p:nvPr/>
        </p:nvGrpSpPr>
        <p:grpSpPr>
          <a:xfrm>
            <a:off x="4781098" y="1802831"/>
            <a:ext cx="3069257" cy="906902"/>
            <a:chOff x="0" y="0"/>
            <a:chExt cx="3069256" cy="906900"/>
          </a:xfrm>
        </p:grpSpPr>
        <p:sp>
          <p:nvSpPr>
            <p:cNvPr id="260" name="Rectangle"/>
            <p:cNvSpPr/>
            <p:nvPr/>
          </p:nvSpPr>
          <p:spPr>
            <a:xfrm>
              <a:off x="44901" y="44901"/>
              <a:ext cx="2979454" cy="817099"/>
            </a:xfrm>
            <a:prstGeom prst="rect">
              <a:avLst/>
            </a:prstGeom>
            <a:gradFill flip="none" rotWithShape="1">
              <a:gsLst>
                <a:gs pos="0">
                  <a:schemeClr val="accent2">
                    <a:hueOff val="168280"/>
                    <a:satOff val="4432"/>
                    <a:lumOff val="-7007"/>
                    <a:alpha val="39757"/>
                  </a:schemeClr>
                </a:gs>
                <a:gs pos="100000">
                  <a:schemeClr val="accent2">
                    <a:satOff val="-9688"/>
                    <a:lumOff val="14283"/>
                    <a:alpha val="39757"/>
                  </a:schemeClr>
                </a:gs>
              </a:gsLst>
              <a:lin ang="5400000" scaled="0"/>
            </a:gradFill>
            <a:ln>
              <a:noFill/>
            </a:ln>
            <a:effectLst/>
          </p:spPr>
          <p:txBody>
            <a:bodyPr wrap="square" lIns="50800" tIns="50800" rIns="50800" bIns="50800" numCol="1" anchor="ctr">
              <a:noAutofit/>
            </a:bodyPr>
            <a:lstStyle/>
            <a:p>
              <a:pPr>
                <a:defRPr sz="3000">
                  <a:effectLst>
                    <a:outerShdw sx="100000" sy="100000" kx="0" ky="0" algn="b" rotWithShape="0" blurRad="25400" dist="25400" dir="2388334">
                      <a:srgbClr val="000000">
                        <a:alpha val="79310"/>
                      </a:srgbClr>
                    </a:outerShdw>
                  </a:effectLst>
                </a:defRPr>
              </a:pPr>
            </a:p>
          </p:txBody>
        </p:sp>
        <p:pic>
          <p:nvPicPr>
            <p:cNvPr id="259" name="Rectangle" descr="Rectangle"/>
            <p:cNvPicPr>
              <a:picLocks noChangeAspect="0"/>
            </p:cNvPicPr>
            <p:nvPr/>
          </p:nvPicPr>
          <p:blipFill>
            <a:blip r:embed="rId8">
              <a:alphaModFix amt="39757"/>
              <a:extLst/>
            </a:blip>
            <a:stretch>
              <a:fillRect/>
            </a:stretch>
          </p:blipFill>
          <p:spPr>
            <a:xfrm>
              <a:off x="-1" y="0"/>
              <a:ext cx="3069258" cy="906901"/>
            </a:xfrm>
            <a:prstGeom prst="rect">
              <a:avLst/>
            </a:prstGeom>
            <a:effectLst/>
          </p:spPr>
        </p:pic>
      </p:grpSp>
      <p:pic>
        <p:nvPicPr>
          <p:cNvPr id="262" name="Screen Shot 2018-07-22 at 10.19.06 AM.png" descr="Screen Shot 2018-07-22 at 10.19.06 AM.png"/>
          <p:cNvPicPr>
            <a:picLocks noChangeAspect="1"/>
          </p:cNvPicPr>
          <p:nvPr/>
        </p:nvPicPr>
        <p:blipFill>
          <a:blip r:embed="rId9">
            <a:extLst/>
          </a:blip>
          <a:stretch>
            <a:fillRect/>
          </a:stretch>
        </p:blipFill>
        <p:spPr>
          <a:xfrm>
            <a:off x="7861300" y="1875210"/>
            <a:ext cx="2915954" cy="3461305"/>
          </a:xfrm>
          <a:prstGeom prst="rect">
            <a:avLst/>
          </a:prstGeom>
          <a:ln w="12700">
            <a:miter lim="400000"/>
          </a:ln>
        </p:spPr>
      </p:pic>
      <p:pic>
        <p:nvPicPr>
          <p:cNvPr id="263" name="Rectangle" descr="Rectangle"/>
          <p:cNvPicPr>
            <a:picLocks noChangeAspect="0"/>
          </p:cNvPicPr>
          <p:nvPr/>
        </p:nvPicPr>
        <p:blipFill>
          <a:blip r:embed="rId10">
            <a:alphaModFix amt="40320"/>
            <a:extLst/>
          </a:blip>
          <a:stretch>
            <a:fillRect/>
          </a:stretch>
        </p:blipFill>
        <p:spPr>
          <a:xfrm>
            <a:off x="7778298" y="1790131"/>
            <a:ext cx="3055614" cy="1710245"/>
          </a:xfrm>
          <a:prstGeom prst="rect">
            <a:avLst/>
          </a:prstGeom>
          <a:effectLst>
            <a:reflection blurRad="0" stA="50000" stPos="0" endA="0" endPos="40000" dist="0" dir="5400000" fadeDir="5400000" sx="100000" sy="-100000" kx="0" ky="0" algn="bl" rotWithShape="0"/>
          </a:effectLst>
        </p:spPr>
      </p:pic>
      <p:grpSp>
        <p:nvGrpSpPr>
          <p:cNvPr id="266" name="Rectangle"/>
          <p:cNvGrpSpPr/>
          <p:nvPr/>
        </p:nvGrpSpPr>
        <p:grpSpPr>
          <a:xfrm>
            <a:off x="4768398" y="4907446"/>
            <a:ext cx="3069257" cy="483504"/>
            <a:chOff x="0" y="0"/>
            <a:chExt cx="3069256" cy="483502"/>
          </a:xfrm>
        </p:grpSpPr>
        <p:sp>
          <p:nvSpPr>
            <p:cNvPr id="265" name="Rectangle"/>
            <p:cNvSpPr/>
            <p:nvPr/>
          </p:nvSpPr>
          <p:spPr>
            <a:xfrm>
              <a:off x="44901" y="44901"/>
              <a:ext cx="2979454" cy="393701"/>
            </a:xfrm>
            <a:prstGeom prst="rect">
              <a:avLst/>
            </a:prstGeom>
            <a:gradFill flip="none" rotWithShape="1">
              <a:gsLst>
                <a:gs pos="0">
                  <a:schemeClr val="accent5">
                    <a:satOff val="-6897"/>
                    <a:lumOff val="7677"/>
                    <a:alpha val="39846"/>
                  </a:schemeClr>
                </a:gs>
                <a:gs pos="100000">
                  <a:schemeClr val="accent5">
                    <a:hueOff val="36460"/>
                    <a:satOff val="9458"/>
                    <a:lumOff val="-9293"/>
                    <a:alpha val="39846"/>
                  </a:schemeClr>
                </a:gs>
              </a:gsLst>
              <a:lin ang="5400000" scaled="0"/>
            </a:gradFill>
            <a:ln>
              <a:noFill/>
            </a:ln>
            <a:effectLst/>
          </p:spPr>
          <p:txBody>
            <a:bodyPr wrap="square" lIns="50800" tIns="50800" rIns="50800" bIns="50800" numCol="1" anchor="ctr">
              <a:noAutofit/>
            </a:bodyPr>
            <a:lstStyle/>
            <a:p>
              <a:pPr>
                <a:defRPr sz="3000">
                  <a:effectLst>
                    <a:outerShdw sx="100000" sy="100000" kx="0" ky="0" algn="b" rotWithShape="0" blurRad="25400" dist="25400" dir="2388334">
                      <a:srgbClr val="000000">
                        <a:alpha val="79310"/>
                      </a:srgbClr>
                    </a:outerShdw>
                  </a:effectLst>
                </a:defRPr>
              </a:pPr>
            </a:p>
          </p:txBody>
        </p:sp>
        <p:pic>
          <p:nvPicPr>
            <p:cNvPr id="264" name="Rectangle" descr="Rectangle"/>
            <p:cNvPicPr>
              <a:picLocks noChangeAspect="0"/>
            </p:cNvPicPr>
            <p:nvPr/>
          </p:nvPicPr>
          <p:blipFill>
            <a:blip r:embed="rId11">
              <a:alphaModFix amt="39846"/>
              <a:extLst/>
            </a:blip>
            <a:stretch>
              <a:fillRect/>
            </a:stretch>
          </p:blipFill>
          <p:spPr>
            <a:xfrm>
              <a:off x="-1" y="0"/>
              <a:ext cx="3069258" cy="483503"/>
            </a:xfrm>
            <a:prstGeom prst="rect">
              <a:avLst/>
            </a:prstGeom>
            <a:effectLst/>
          </p:spPr>
        </p:pic>
      </p:grpSp>
      <p:grpSp>
        <p:nvGrpSpPr>
          <p:cNvPr id="269" name="Rectangle"/>
          <p:cNvGrpSpPr/>
          <p:nvPr/>
        </p:nvGrpSpPr>
        <p:grpSpPr>
          <a:xfrm>
            <a:off x="7796988" y="4515251"/>
            <a:ext cx="3030214" cy="857301"/>
            <a:chOff x="0" y="0"/>
            <a:chExt cx="3030212" cy="857299"/>
          </a:xfrm>
        </p:grpSpPr>
        <p:sp>
          <p:nvSpPr>
            <p:cNvPr id="268" name="Rectangle"/>
            <p:cNvSpPr/>
            <p:nvPr/>
          </p:nvSpPr>
          <p:spPr>
            <a:xfrm>
              <a:off x="44901" y="44901"/>
              <a:ext cx="2940411" cy="767498"/>
            </a:xfrm>
            <a:prstGeom prst="rect">
              <a:avLst/>
            </a:prstGeom>
            <a:gradFill flip="none" rotWithShape="1">
              <a:gsLst>
                <a:gs pos="0">
                  <a:schemeClr val="accent5">
                    <a:satOff val="-6897"/>
                    <a:lumOff val="7677"/>
                    <a:alpha val="40447"/>
                  </a:schemeClr>
                </a:gs>
                <a:gs pos="100000">
                  <a:schemeClr val="accent5">
                    <a:satOff val="2754"/>
                    <a:lumOff val="-4587"/>
                    <a:alpha val="40447"/>
                  </a:schemeClr>
                </a:gs>
              </a:gsLst>
              <a:lin ang="5400000" scaled="0"/>
            </a:gradFill>
            <a:ln>
              <a:noFill/>
            </a:ln>
            <a:effectLst/>
          </p:spPr>
          <p:txBody>
            <a:bodyPr wrap="square" lIns="50800" tIns="50800" rIns="50800" bIns="50800" numCol="1" anchor="ctr">
              <a:noAutofit/>
            </a:bodyPr>
            <a:lstStyle/>
            <a:p>
              <a:pPr>
                <a:defRPr sz="3000">
                  <a:effectLst>
                    <a:outerShdw sx="100000" sy="100000" kx="0" ky="0" algn="b" rotWithShape="0" blurRad="25400" dist="25400" dir="2388334">
                      <a:srgbClr val="000000">
                        <a:alpha val="79310"/>
                      </a:srgbClr>
                    </a:outerShdw>
                  </a:effectLst>
                </a:defRPr>
              </a:pPr>
            </a:p>
          </p:txBody>
        </p:sp>
        <p:pic>
          <p:nvPicPr>
            <p:cNvPr id="267" name="Rectangle" descr="Rectangle"/>
            <p:cNvPicPr>
              <a:picLocks noChangeAspect="0"/>
            </p:cNvPicPr>
            <p:nvPr/>
          </p:nvPicPr>
          <p:blipFill>
            <a:blip r:embed="rId12">
              <a:alphaModFix amt="40447"/>
              <a:extLst/>
            </a:blip>
            <a:stretch>
              <a:fillRect/>
            </a:stretch>
          </p:blipFill>
          <p:spPr>
            <a:xfrm>
              <a:off x="-1" y="0"/>
              <a:ext cx="3030214" cy="857300"/>
            </a:xfrm>
            <a:prstGeom prst="rect">
              <a:avLst/>
            </a:prstGeom>
            <a:effectLst/>
          </p:spPr>
        </p:pic>
      </p:gr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The data has limited predictive power with regard to the targets…"/>
          <p:cNvSpPr txBox="1"/>
          <p:nvPr>
            <p:ph type="body" idx="1"/>
          </p:nvPr>
        </p:nvSpPr>
        <p:spPr>
          <a:xfrm>
            <a:off x="1270000" y="2882900"/>
            <a:ext cx="10464800" cy="6090444"/>
          </a:xfrm>
          <a:prstGeom prst="rect">
            <a:avLst/>
          </a:prstGeom>
        </p:spPr>
        <p:txBody>
          <a:bodyPr anchor="t"/>
          <a:lstStyle/>
          <a:p>
            <a:pPr marL="0" indent="0" defTabSz="508254">
              <a:spcBef>
                <a:spcPts val="800"/>
              </a:spcBef>
              <a:buSzTx/>
              <a:buNone/>
              <a:defRPr b="1" sz="3045">
                <a:solidFill>
                  <a:schemeClr val="accent5">
                    <a:hueOff val="36460"/>
                    <a:satOff val="9458"/>
                    <a:lumOff val="-9293"/>
                  </a:schemeClr>
                </a:solidFill>
                <a:latin typeface="Arial Narrow"/>
                <a:ea typeface="Arial Narrow"/>
                <a:cs typeface="Arial Narrow"/>
                <a:sym typeface="Arial Narrow"/>
              </a:defRPr>
            </a:pPr>
            <a:r>
              <a:t>The data has limited predictive power with regard to the targets</a:t>
            </a:r>
          </a:p>
          <a:p>
            <a:pPr marL="333094" indent="-333094" defTabSz="508254">
              <a:spcBef>
                <a:spcPts val="800"/>
              </a:spcBef>
              <a:buSzPct val="125000"/>
              <a:buChar char="•"/>
              <a:defRPr b="1" sz="2175">
                <a:solidFill>
                  <a:srgbClr val="000000"/>
                </a:solidFill>
                <a:latin typeface="Arial Narrow"/>
                <a:ea typeface="Arial Narrow"/>
                <a:cs typeface="Arial Narrow"/>
                <a:sym typeface="Arial Narrow"/>
              </a:defRPr>
            </a:pPr>
            <a:r>
              <a:t>Opioid death rates might depend more heavily on unique situational information</a:t>
            </a:r>
          </a:p>
          <a:p>
            <a:pPr marL="333094" indent="-333094" defTabSz="508254">
              <a:spcBef>
                <a:spcPts val="800"/>
              </a:spcBef>
              <a:buSzPct val="125000"/>
              <a:buChar char="•"/>
              <a:defRPr b="1" sz="2175">
                <a:solidFill>
                  <a:srgbClr val="000000"/>
                </a:solidFill>
                <a:latin typeface="Arial Narrow"/>
                <a:ea typeface="Arial Narrow"/>
                <a:cs typeface="Arial Narrow"/>
                <a:sym typeface="Arial Narrow"/>
              </a:defRPr>
            </a:pPr>
            <a:r>
              <a:t>Reporting of death rates might not be accurate or consistent</a:t>
            </a:r>
          </a:p>
          <a:p>
            <a:pPr marL="0" indent="0" defTabSz="508254">
              <a:spcBef>
                <a:spcPts val="800"/>
              </a:spcBef>
              <a:buSzTx/>
              <a:buNone/>
              <a:defRPr sz="2175">
                <a:solidFill>
                  <a:schemeClr val="accent5">
                    <a:hueOff val="36460"/>
                    <a:satOff val="9458"/>
                    <a:lumOff val="-9293"/>
                  </a:schemeClr>
                </a:solidFill>
              </a:defRPr>
            </a:pPr>
          </a:p>
          <a:p>
            <a:pPr marL="0" indent="0" defTabSz="508254">
              <a:spcBef>
                <a:spcPts val="800"/>
              </a:spcBef>
              <a:buSzTx/>
              <a:buNone/>
              <a:defRPr b="1" sz="3045">
                <a:solidFill>
                  <a:schemeClr val="accent5">
                    <a:hueOff val="36460"/>
                    <a:satOff val="9458"/>
                    <a:lumOff val="-9293"/>
                  </a:schemeClr>
                </a:solidFill>
                <a:latin typeface="Arial Narrow"/>
                <a:ea typeface="Arial Narrow"/>
                <a:cs typeface="Arial Narrow"/>
                <a:sym typeface="Arial Narrow"/>
              </a:defRPr>
            </a:pPr>
            <a:r>
              <a:t>Only the strongest predictors can be relied on</a:t>
            </a:r>
          </a:p>
          <a:p>
            <a:pPr marL="333094" indent="-333094" defTabSz="508254">
              <a:spcBef>
                <a:spcPts val="800"/>
              </a:spcBef>
              <a:buSzPct val="125000"/>
              <a:buChar char="•"/>
              <a:defRPr b="1" sz="2175">
                <a:solidFill>
                  <a:srgbClr val="000000"/>
                </a:solidFill>
                <a:latin typeface="Arial Narrow"/>
                <a:ea typeface="Arial Narrow"/>
                <a:cs typeface="Arial Narrow"/>
                <a:sym typeface="Arial Narrow"/>
              </a:defRPr>
            </a:pPr>
            <a:r>
              <a:t>The opioid crisis seems most acute in the largest urban areas, and in small towns far from urban centers (urban influence codes 1 and 11)</a:t>
            </a:r>
          </a:p>
          <a:p>
            <a:pPr marL="333094" indent="-333094" defTabSz="508254">
              <a:spcBef>
                <a:spcPts val="800"/>
              </a:spcBef>
              <a:buSzPct val="125000"/>
              <a:buChar char="•"/>
              <a:defRPr b="1" sz="2175">
                <a:solidFill>
                  <a:srgbClr val="000000"/>
                </a:solidFill>
                <a:latin typeface="Arial Narrow"/>
                <a:ea typeface="Arial Narrow"/>
                <a:cs typeface="Arial Narrow"/>
                <a:sym typeface="Arial Narrow"/>
              </a:defRPr>
            </a:pPr>
            <a:r>
              <a:t>It seems to be worse in areas with a high percentage of veterans</a:t>
            </a:r>
          </a:p>
          <a:p>
            <a:pPr marL="333094" indent="-333094" defTabSz="508254">
              <a:spcBef>
                <a:spcPts val="800"/>
              </a:spcBef>
              <a:buSzPct val="125000"/>
              <a:buChar char="•"/>
              <a:defRPr b="1" sz="2175">
                <a:solidFill>
                  <a:srgbClr val="000000"/>
                </a:solidFill>
                <a:latin typeface="Arial Narrow"/>
                <a:ea typeface="Arial Narrow"/>
                <a:cs typeface="Arial Narrow"/>
                <a:sym typeface="Arial Narrow"/>
              </a:defRPr>
            </a:pPr>
            <a:r>
              <a:t>It seems least acute in small urban centers (urban influence 3, 5, 8)</a:t>
            </a:r>
          </a:p>
          <a:p>
            <a:pPr marL="333094" indent="-333094" defTabSz="508254">
              <a:spcBef>
                <a:spcPts val="800"/>
              </a:spcBef>
              <a:buSzPct val="125000"/>
              <a:buChar char="•"/>
              <a:defRPr b="1" sz="2175">
                <a:solidFill>
                  <a:srgbClr val="000000"/>
                </a:solidFill>
                <a:latin typeface="Arial Narrow"/>
                <a:ea typeface="Arial Narrow"/>
                <a:cs typeface="Arial Narrow"/>
                <a:sym typeface="Arial Narrow"/>
              </a:defRPr>
            </a:pPr>
            <a:r>
              <a:t>It seems highly correlated with poverty and/or use of food stamps, and also with unemployment, but not with the change in unemployment since 2009</a:t>
            </a:r>
          </a:p>
          <a:p>
            <a:pPr marL="333094" indent="-333094" defTabSz="508254">
              <a:spcBef>
                <a:spcPts val="800"/>
              </a:spcBef>
              <a:buSzPct val="125000"/>
              <a:buChar char="•"/>
              <a:defRPr b="1" sz="2175">
                <a:solidFill>
                  <a:srgbClr val="000000"/>
                </a:solidFill>
                <a:latin typeface="Arial Narrow"/>
                <a:ea typeface="Arial Narrow"/>
                <a:cs typeface="Arial Narrow"/>
                <a:sym typeface="Arial Narrow"/>
              </a:defRPr>
            </a:pPr>
            <a:r>
              <a:t>It seems least acute in counties with high percentages of African-American households, which also correlate weakly with high food stamps usage</a:t>
            </a:r>
          </a:p>
          <a:p>
            <a:pPr marL="0" indent="0" defTabSz="508254">
              <a:spcBef>
                <a:spcPts val="1700"/>
              </a:spcBef>
              <a:buSzTx/>
              <a:buNone/>
              <a:defRPr b="1" i="1" sz="2175">
                <a:solidFill>
                  <a:srgbClr val="000000"/>
                </a:solidFill>
                <a:latin typeface="Arial Narrow"/>
                <a:ea typeface="Arial Narrow"/>
                <a:cs typeface="Arial Narrow"/>
                <a:sym typeface="Arial Narrow"/>
              </a:defRPr>
            </a:pPr>
            <a:r>
              <a:t>Note: The swarm plots in the earlier slide have bearing on these</a:t>
            </a:r>
          </a:p>
        </p:txBody>
      </p:sp>
      <p:sp>
        <p:nvSpPr>
          <p:cNvPr id="272" name="Conclusions"/>
          <p:cNvSpPr txBox="1"/>
          <p:nvPr>
            <p:ph type="title"/>
          </p:nvPr>
        </p:nvSpPr>
        <p:spPr>
          <a:prstGeom prst="rect">
            <a:avLst/>
          </a:prstGeom>
        </p:spPr>
        <p:txBody>
          <a:bodyPr/>
          <a:lstStyle>
            <a:lvl1pPr>
              <a:defRPr>
                <a:solidFill>
                  <a:schemeClr val="accent5">
                    <a:hueOff val="36460"/>
                    <a:satOff val="9458"/>
                    <a:lumOff val="-9293"/>
                  </a:schemeClr>
                </a:solidFill>
                <a:latin typeface="Lucida Grande"/>
                <a:ea typeface="Lucida Grande"/>
                <a:cs typeface="Lucida Grande"/>
                <a:sym typeface="Lucida Grande"/>
              </a:defRPr>
            </a:lvl1pPr>
          </a:lstStyle>
          <a:p>
            <a:pPr/>
            <a:r>
              <a:t>Conclusions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Can county-level opioid death rates be predicted from US census data?…"/>
          <p:cNvSpPr txBox="1"/>
          <p:nvPr>
            <p:ph type="body" idx="1"/>
          </p:nvPr>
        </p:nvSpPr>
        <p:spPr>
          <a:prstGeom prst="rect">
            <a:avLst/>
          </a:prstGeom>
        </p:spPr>
        <p:txBody>
          <a:bodyPr/>
          <a:lstStyle/>
          <a:p>
            <a:pPr marL="0" indent="0">
              <a:buSzTx/>
              <a:buNone/>
              <a:defRPr sz="4000">
                <a:solidFill>
                  <a:schemeClr val="accent5">
                    <a:hueOff val="36460"/>
                    <a:satOff val="9458"/>
                    <a:lumOff val="-9293"/>
                  </a:schemeClr>
                </a:solidFill>
              </a:defRPr>
            </a:pPr>
            <a:r>
              <a:t>Can county-level opioid death rates be predicted from US census data?</a:t>
            </a:r>
          </a:p>
          <a:p>
            <a:pPr marL="0" indent="0">
              <a:buSzTx/>
              <a:buNone/>
              <a:defRPr sz="4000">
                <a:solidFill>
                  <a:schemeClr val="accent5">
                    <a:hueOff val="36460"/>
                    <a:satOff val="9458"/>
                    <a:lumOff val="-9293"/>
                  </a:schemeClr>
                </a:solidFill>
              </a:defRPr>
            </a:pPr>
            <a:r>
              <a:t>What are the most relevant predictors for the death rates?</a:t>
            </a:r>
          </a:p>
        </p:txBody>
      </p:sp>
      <p:sp>
        <p:nvSpPr>
          <p:cNvPr id="150" name="Questions"/>
          <p:cNvSpPr txBox="1"/>
          <p:nvPr>
            <p:ph type="title"/>
          </p:nvPr>
        </p:nvSpPr>
        <p:spPr>
          <a:prstGeom prst="rect">
            <a:avLst/>
          </a:prstGeom>
        </p:spPr>
        <p:txBody>
          <a:bodyPr/>
          <a:lstStyle>
            <a:lvl1pPr>
              <a:defRPr>
                <a:solidFill>
                  <a:schemeClr val="accent5">
                    <a:hueOff val="36460"/>
                    <a:satOff val="9458"/>
                    <a:lumOff val="-9293"/>
                  </a:schemeClr>
                </a:solidFill>
                <a:latin typeface="Lucida Grande"/>
                <a:ea typeface="Lucida Grande"/>
                <a:cs typeface="Lucida Grande"/>
                <a:sym typeface="Lucida Grande"/>
              </a:defRPr>
            </a:lvl1pPr>
          </a:lstStyle>
          <a:p>
            <a:pPr/>
            <a:r>
              <a:t>Questions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Model limitations…"/>
          <p:cNvSpPr txBox="1"/>
          <p:nvPr>
            <p:ph type="body" idx="1"/>
          </p:nvPr>
        </p:nvSpPr>
        <p:spPr>
          <a:xfrm>
            <a:off x="1270000" y="2532012"/>
            <a:ext cx="10464800" cy="6446888"/>
          </a:xfrm>
          <a:prstGeom prst="rect">
            <a:avLst/>
          </a:prstGeom>
        </p:spPr>
        <p:txBody>
          <a:bodyPr anchor="t"/>
          <a:lstStyle/>
          <a:p>
            <a:pPr marL="0" indent="0" defTabSz="566674">
              <a:spcBef>
                <a:spcPts val="900"/>
              </a:spcBef>
              <a:buSzTx/>
              <a:buNone/>
              <a:defRPr sz="3395">
                <a:solidFill>
                  <a:schemeClr val="accent5">
                    <a:hueOff val="36460"/>
                    <a:satOff val="9458"/>
                    <a:lumOff val="-9293"/>
                  </a:schemeClr>
                </a:solidFill>
              </a:defRPr>
            </a:pPr>
            <a:r>
              <a:t>Model limitations</a:t>
            </a:r>
          </a:p>
          <a:p>
            <a:pPr marL="371381" indent="-371381" defTabSz="566674">
              <a:spcBef>
                <a:spcPts val="900"/>
              </a:spcBef>
              <a:buSzPct val="125000"/>
              <a:buChar char="•"/>
              <a:defRPr sz="2425">
                <a:solidFill>
                  <a:srgbClr val="000000"/>
                </a:solidFill>
              </a:defRPr>
            </a:pPr>
            <a:r>
              <a:t>Observational data (uncertain relevance, aggregate, incomplete)</a:t>
            </a:r>
          </a:p>
          <a:p>
            <a:pPr marL="371381" indent="-371381" defTabSz="566674">
              <a:spcBef>
                <a:spcPts val="900"/>
              </a:spcBef>
              <a:buSzPct val="125000"/>
              <a:buChar char="•"/>
              <a:defRPr sz="2425">
                <a:solidFill>
                  <a:srgbClr val="000000"/>
                </a:solidFill>
              </a:defRPr>
            </a:pPr>
            <a:r>
              <a:t>Interference (confounding/correlated variables)</a:t>
            </a:r>
          </a:p>
          <a:p>
            <a:pPr marL="0" indent="0" defTabSz="566674">
              <a:spcBef>
                <a:spcPts val="900"/>
              </a:spcBef>
              <a:buSzTx/>
              <a:buNone/>
              <a:defRPr sz="3201">
                <a:solidFill>
                  <a:srgbClr val="000000"/>
                </a:solidFill>
              </a:defRPr>
            </a:pPr>
            <a:endParaRPr sz="2425"/>
          </a:p>
          <a:p>
            <a:pPr marL="0" indent="0" defTabSz="566674">
              <a:spcBef>
                <a:spcPts val="900"/>
              </a:spcBef>
              <a:buSzTx/>
              <a:buNone/>
              <a:defRPr sz="3201">
                <a:solidFill>
                  <a:srgbClr val="000000"/>
                </a:solidFill>
              </a:defRPr>
            </a:pPr>
            <a:endParaRPr sz="2425"/>
          </a:p>
          <a:p>
            <a:pPr marL="0" indent="0" defTabSz="566674">
              <a:spcBef>
                <a:spcPts val="900"/>
              </a:spcBef>
              <a:buSzTx/>
              <a:buNone/>
              <a:defRPr sz="3395">
                <a:solidFill>
                  <a:schemeClr val="accent5">
                    <a:hueOff val="36460"/>
                    <a:satOff val="9458"/>
                    <a:lumOff val="-9293"/>
                  </a:schemeClr>
                </a:solidFill>
              </a:defRPr>
            </a:pPr>
            <a:r>
              <a:t>Implications</a:t>
            </a:r>
          </a:p>
          <a:p>
            <a:pPr marL="371381" indent="-371381" defTabSz="566674">
              <a:spcBef>
                <a:spcPts val="900"/>
              </a:spcBef>
              <a:buSzPct val="125000"/>
              <a:buChar char="•"/>
              <a:defRPr sz="2425">
                <a:solidFill>
                  <a:srgbClr val="000000"/>
                </a:solidFill>
              </a:defRPr>
            </a:pPr>
            <a:r>
              <a:t>Investigate why smaller urban centers have lowest death rates</a:t>
            </a:r>
          </a:p>
          <a:p>
            <a:pPr marL="371381" indent="-371381" defTabSz="566674">
              <a:spcBef>
                <a:spcPts val="900"/>
              </a:spcBef>
              <a:buSzPct val="125000"/>
              <a:buChar char="•"/>
              <a:defRPr sz="2425">
                <a:solidFill>
                  <a:srgbClr val="000000"/>
                </a:solidFill>
              </a:defRPr>
            </a:pPr>
            <a:r>
              <a:t>Investigate how largest urban centers have higher death rates but counties with higher percentage of African-American households have low rates. Is there a reason? Are these confounding variables?</a:t>
            </a:r>
          </a:p>
          <a:p>
            <a:pPr marL="371381" indent="-371381" defTabSz="566674">
              <a:spcBef>
                <a:spcPts val="900"/>
              </a:spcBef>
              <a:buSzPct val="125000"/>
              <a:buChar char="•"/>
              <a:defRPr sz="2425">
                <a:solidFill>
                  <a:srgbClr val="000000"/>
                </a:solidFill>
              </a:defRPr>
            </a:pPr>
            <a:r>
              <a:t>Look into services for veterans as a strategy to reduce deaths</a:t>
            </a:r>
          </a:p>
          <a:p>
            <a:pPr marL="371381" indent="-371381" defTabSz="566674">
              <a:spcBef>
                <a:spcPts val="900"/>
              </a:spcBef>
              <a:buSzPct val="125000"/>
              <a:buChar char="•"/>
              <a:defRPr sz="2425">
                <a:solidFill>
                  <a:srgbClr val="000000"/>
                </a:solidFill>
              </a:defRPr>
            </a:pPr>
            <a:r>
              <a:t>Are death rates underreported for false positive counties?</a:t>
            </a:r>
          </a:p>
        </p:txBody>
      </p:sp>
      <p:sp>
        <p:nvSpPr>
          <p:cNvPr id="275" name="Takeaways"/>
          <p:cNvSpPr txBox="1"/>
          <p:nvPr>
            <p:ph type="title"/>
          </p:nvPr>
        </p:nvSpPr>
        <p:spPr>
          <a:prstGeom prst="rect">
            <a:avLst/>
          </a:prstGeom>
        </p:spPr>
        <p:txBody>
          <a:bodyPr/>
          <a:lstStyle>
            <a:lvl1pPr>
              <a:defRPr>
                <a:solidFill>
                  <a:schemeClr val="accent5">
                    <a:hueOff val="36460"/>
                    <a:satOff val="9458"/>
                    <a:lumOff val="-9293"/>
                  </a:schemeClr>
                </a:solidFill>
                <a:latin typeface="Lucida Grande"/>
                <a:ea typeface="Lucida Grande"/>
                <a:cs typeface="Lucida Grande"/>
                <a:sym typeface="Lucida Grande"/>
              </a:defRPr>
            </a:lvl1pPr>
          </a:lstStyle>
          <a:p>
            <a:pPr/>
            <a:r>
              <a:t>Takeaways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What data?"/>
          <p:cNvSpPr txBox="1"/>
          <p:nvPr>
            <p:ph type="title"/>
          </p:nvPr>
        </p:nvSpPr>
        <p:spPr>
          <a:prstGeom prst="rect">
            <a:avLst/>
          </a:prstGeom>
        </p:spPr>
        <p:txBody>
          <a:bodyPr/>
          <a:lstStyle>
            <a:lvl1pPr>
              <a:defRPr>
                <a:solidFill>
                  <a:schemeClr val="accent5">
                    <a:hueOff val="36460"/>
                    <a:satOff val="9458"/>
                    <a:lumOff val="-9293"/>
                  </a:schemeClr>
                </a:solidFill>
                <a:latin typeface="Lucida Grande"/>
                <a:ea typeface="Lucida Grande"/>
                <a:cs typeface="Lucida Grande"/>
                <a:sym typeface="Lucida Grande"/>
              </a:defRPr>
            </a:lvl1pPr>
          </a:lstStyle>
          <a:p>
            <a:pPr/>
            <a:r>
              <a:t>What data?</a:t>
            </a:r>
          </a:p>
        </p:txBody>
      </p:sp>
      <p:sp>
        <p:nvSpPr>
          <p:cNvPr id="153" name="Demographics"/>
          <p:cNvSpPr txBox="1"/>
          <p:nvPr/>
        </p:nvSpPr>
        <p:spPr>
          <a:xfrm>
            <a:off x="1011846" y="4540656"/>
            <a:ext cx="2892300" cy="67228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chemeClr val="accent2">
                    <a:hueOff val="165999"/>
                    <a:satOff val="4432"/>
                    <a:lumOff val="-12954"/>
                  </a:schemeClr>
                </a:solidFill>
              </a:defRPr>
            </a:lvl1pPr>
          </a:lstStyle>
          <a:p>
            <a:pPr/>
            <a:r>
              <a:t>Demographics</a:t>
            </a:r>
          </a:p>
        </p:txBody>
      </p:sp>
      <p:sp>
        <p:nvSpPr>
          <p:cNvPr id="154" name="pop_inc…"/>
          <p:cNvSpPr txBox="1"/>
          <p:nvPr/>
        </p:nvSpPr>
        <p:spPr>
          <a:xfrm>
            <a:off x="4167047" y="3337661"/>
            <a:ext cx="1546506" cy="35227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200">
                <a:solidFill>
                  <a:schemeClr val="accent2">
                    <a:hueOff val="165999"/>
                    <a:satOff val="4432"/>
                    <a:lumOff val="-12954"/>
                  </a:schemeClr>
                </a:solidFill>
              </a:defRPr>
            </a:pPr>
            <a:r>
              <a:t>pop_inc</a:t>
            </a:r>
          </a:p>
          <a:p>
            <a:pPr>
              <a:defRPr sz="2200">
                <a:solidFill>
                  <a:schemeClr val="accent2">
                    <a:hueOff val="165999"/>
                    <a:satOff val="4432"/>
                    <a:lumOff val="-12954"/>
                  </a:schemeClr>
                </a:solidFill>
              </a:defRPr>
            </a:pPr>
            <a:r>
              <a:t>foreign_07</a:t>
            </a:r>
          </a:p>
          <a:p>
            <a:pPr>
              <a:defRPr sz="2200">
                <a:solidFill>
                  <a:schemeClr val="accent2">
                    <a:hueOff val="165999"/>
                    <a:satOff val="4432"/>
                    <a:lumOff val="-12954"/>
                  </a:schemeClr>
                </a:solidFill>
              </a:defRPr>
            </a:pPr>
            <a:r>
              <a:t>foreign_inc</a:t>
            </a:r>
          </a:p>
          <a:p>
            <a:pPr>
              <a:defRPr sz="2200">
                <a:solidFill>
                  <a:schemeClr val="accent2">
                    <a:hueOff val="165999"/>
                    <a:satOff val="4432"/>
                    <a:lumOff val="-12954"/>
                  </a:schemeClr>
                </a:solidFill>
              </a:defRPr>
            </a:pPr>
            <a:r>
              <a:t>median_age</a:t>
            </a:r>
          </a:p>
          <a:p>
            <a:pPr>
              <a:defRPr sz="2200">
                <a:solidFill>
                  <a:schemeClr val="accent2">
                    <a:hueOff val="165999"/>
                    <a:satOff val="4432"/>
                    <a:lumOff val="-12954"/>
                  </a:schemeClr>
                </a:solidFill>
              </a:defRPr>
            </a:pPr>
            <a:r>
              <a:t>hh_afr_am</a:t>
            </a:r>
          </a:p>
          <a:p>
            <a:pPr>
              <a:defRPr sz="2200">
                <a:solidFill>
                  <a:schemeClr val="accent2">
                    <a:hueOff val="165999"/>
                    <a:satOff val="4432"/>
                    <a:lumOff val="-12954"/>
                  </a:schemeClr>
                </a:solidFill>
              </a:defRPr>
            </a:pPr>
            <a:r>
              <a:t>hh_hispan</a:t>
            </a:r>
          </a:p>
          <a:p>
            <a:pPr>
              <a:defRPr sz="2200">
                <a:solidFill>
                  <a:schemeClr val="accent2">
                    <a:hueOff val="165999"/>
                    <a:satOff val="4432"/>
                    <a:lumOff val="-12954"/>
                  </a:schemeClr>
                </a:solidFill>
              </a:defRPr>
            </a:pPr>
            <a:r>
              <a:t>hh_female</a:t>
            </a:r>
          </a:p>
          <a:p>
            <a:pPr>
              <a:defRPr sz="2200">
                <a:solidFill>
                  <a:schemeClr val="accent2">
                    <a:hueOff val="165999"/>
                    <a:satOff val="4432"/>
                    <a:lumOff val="-12954"/>
                  </a:schemeClr>
                </a:solidFill>
              </a:defRPr>
            </a:pPr>
            <a:r>
              <a:t>vets</a:t>
            </a:r>
          </a:p>
          <a:p>
            <a:pPr>
              <a:defRPr sz="2200">
                <a:solidFill>
                  <a:schemeClr val="accent2">
                    <a:hueOff val="165999"/>
                    <a:satOff val="4432"/>
                    <a:lumOff val="-12954"/>
                  </a:schemeClr>
                </a:solidFill>
              </a:defRPr>
            </a:pPr>
            <a:r>
              <a:t>vets_male</a:t>
            </a:r>
          </a:p>
          <a:p>
            <a:pPr>
              <a:defRPr sz="2200">
                <a:solidFill>
                  <a:schemeClr val="accent2">
                    <a:hueOff val="165999"/>
                    <a:satOff val="4432"/>
                    <a:lumOff val="-12954"/>
                  </a:schemeClr>
                </a:solidFill>
              </a:defRPr>
            </a:pPr>
            <a:r>
              <a:t>urban_inf</a:t>
            </a:r>
          </a:p>
        </p:txBody>
      </p:sp>
      <p:sp>
        <p:nvSpPr>
          <p:cNvPr id="155" name="Crime"/>
          <p:cNvSpPr txBox="1"/>
          <p:nvPr/>
        </p:nvSpPr>
        <p:spPr>
          <a:xfrm>
            <a:off x="1679079" y="7648244"/>
            <a:ext cx="1239242" cy="6722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4">
                    <a:hueOff val="194084"/>
                    <a:satOff val="18531"/>
                    <a:lumOff val="-10526"/>
                  </a:schemeClr>
                </a:solidFill>
              </a:defRPr>
            </a:lvl1pPr>
          </a:lstStyle>
          <a:p>
            <a:pPr/>
            <a:r>
              <a:t>Crime</a:t>
            </a:r>
          </a:p>
        </p:txBody>
      </p:sp>
      <p:sp>
        <p:nvSpPr>
          <p:cNvPr id="156" name="viol_crime…"/>
          <p:cNvSpPr txBox="1"/>
          <p:nvPr/>
        </p:nvSpPr>
        <p:spPr>
          <a:xfrm>
            <a:off x="3368421" y="7594600"/>
            <a:ext cx="1391159" cy="7795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200">
                <a:solidFill>
                  <a:schemeClr val="accent4">
                    <a:hueOff val="194084"/>
                    <a:satOff val="18531"/>
                    <a:lumOff val="-10526"/>
                  </a:schemeClr>
                </a:solidFill>
              </a:defRPr>
            </a:pPr>
            <a:r>
              <a:t>viol_crime</a:t>
            </a:r>
          </a:p>
          <a:p>
            <a:pPr>
              <a:defRPr sz="2200">
                <a:solidFill>
                  <a:schemeClr val="accent4">
                    <a:hueOff val="194084"/>
                    <a:satOff val="18531"/>
                    <a:lumOff val="-10526"/>
                  </a:schemeClr>
                </a:solidFill>
              </a:defRPr>
            </a:pPr>
            <a:r>
              <a:t>prop_crime</a:t>
            </a:r>
          </a:p>
        </p:txBody>
      </p:sp>
      <p:sp>
        <p:nvSpPr>
          <p:cNvPr id="157" name="Economics"/>
          <p:cNvSpPr txBox="1"/>
          <p:nvPr/>
        </p:nvSpPr>
        <p:spPr>
          <a:xfrm>
            <a:off x="6904088" y="3734206"/>
            <a:ext cx="2193824" cy="6722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3">
                    <a:hueOff val="90870"/>
                    <a:satOff val="10560"/>
                    <a:lumOff val="-15978"/>
                  </a:schemeClr>
                </a:solidFill>
              </a:defRPr>
            </a:lvl1pPr>
          </a:lstStyle>
          <a:p>
            <a:pPr/>
            <a:r>
              <a:t>Economics</a:t>
            </a:r>
          </a:p>
        </p:txBody>
      </p:sp>
      <p:sp>
        <p:nvSpPr>
          <p:cNvPr id="158" name="poverty…"/>
          <p:cNvSpPr txBox="1"/>
          <p:nvPr/>
        </p:nvSpPr>
        <p:spPr>
          <a:xfrm>
            <a:off x="9414065" y="3337661"/>
            <a:ext cx="1898270" cy="14653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200">
                <a:solidFill>
                  <a:schemeClr val="accent3">
                    <a:hueOff val="90870"/>
                    <a:satOff val="10560"/>
                    <a:lumOff val="-15978"/>
                  </a:schemeClr>
                </a:solidFill>
              </a:defRPr>
            </a:pPr>
            <a:r>
              <a:t>poverty</a:t>
            </a:r>
          </a:p>
          <a:p>
            <a:pPr>
              <a:defRPr sz="2200">
                <a:solidFill>
                  <a:schemeClr val="accent3">
                    <a:hueOff val="90870"/>
                    <a:satOff val="10560"/>
                    <a:lumOff val="-15978"/>
                  </a:schemeClr>
                </a:solidFill>
              </a:defRPr>
            </a:pPr>
            <a:r>
              <a:t>pov_change</a:t>
            </a:r>
          </a:p>
          <a:p>
            <a:pPr>
              <a:defRPr sz="2200">
                <a:solidFill>
                  <a:schemeClr val="accent3">
                    <a:hueOff val="90870"/>
                    <a:satOff val="10560"/>
                    <a:lumOff val="-15978"/>
                  </a:schemeClr>
                </a:solidFill>
              </a:defRPr>
            </a:pPr>
            <a:r>
              <a:t>median_hh_inc</a:t>
            </a:r>
          </a:p>
          <a:p>
            <a:pPr>
              <a:defRPr sz="2200">
                <a:solidFill>
                  <a:schemeClr val="accent3">
                    <a:hueOff val="90870"/>
                    <a:satOff val="10560"/>
                    <a:lumOff val="-15978"/>
                  </a:schemeClr>
                </a:solidFill>
              </a:defRPr>
            </a:pPr>
            <a:r>
              <a:t>hh_food_st</a:t>
            </a:r>
          </a:p>
        </p:txBody>
      </p:sp>
      <p:sp>
        <p:nvSpPr>
          <p:cNvPr id="159" name="Employment"/>
          <p:cNvSpPr txBox="1"/>
          <p:nvPr/>
        </p:nvSpPr>
        <p:spPr>
          <a:xfrm>
            <a:off x="6462140" y="5785256"/>
            <a:ext cx="2493519" cy="6722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6"/>
                </a:solidFill>
              </a:defRPr>
            </a:lvl1pPr>
          </a:lstStyle>
          <a:p>
            <a:pPr/>
            <a:r>
              <a:t>Employment</a:t>
            </a:r>
          </a:p>
        </p:txBody>
      </p:sp>
      <p:sp>
        <p:nvSpPr>
          <p:cNvPr id="160" name="unemployment…"/>
          <p:cNvSpPr txBox="1"/>
          <p:nvPr/>
        </p:nvSpPr>
        <p:spPr>
          <a:xfrm>
            <a:off x="9243415" y="5731611"/>
            <a:ext cx="1833170" cy="7795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200">
                <a:solidFill>
                  <a:schemeClr val="accent6"/>
                </a:solidFill>
              </a:defRPr>
            </a:pPr>
            <a:r>
              <a:t>unemployment</a:t>
            </a:r>
          </a:p>
          <a:p>
            <a:pPr>
              <a:defRPr sz="2200">
                <a:solidFill>
                  <a:schemeClr val="accent6"/>
                </a:solidFill>
              </a:defRPr>
            </a:pPr>
            <a:r>
              <a:t>unemp_change</a:t>
            </a:r>
          </a:p>
        </p:txBody>
      </p:sp>
      <p:sp>
        <p:nvSpPr>
          <p:cNvPr id="161" name="Education"/>
          <p:cNvSpPr txBox="1"/>
          <p:nvPr/>
        </p:nvSpPr>
        <p:spPr>
          <a:xfrm>
            <a:off x="7157986" y="7937906"/>
            <a:ext cx="2016228" cy="6722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1">
                    <a:hueOff val="172771"/>
                    <a:lumOff val="-14563"/>
                  </a:schemeClr>
                </a:solidFill>
              </a:defRPr>
            </a:lvl1pPr>
          </a:lstStyle>
          <a:p>
            <a:pPr/>
            <a:r>
              <a:t>Education</a:t>
            </a:r>
          </a:p>
        </p:txBody>
      </p:sp>
      <p:sp>
        <p:nvSpPr>
          <p:cNvPr id="162" name="&lt; diploma…"/>
          <p:cNvSpPr txBox="1"/>
          <p:nvPr/>
        </p:nvSpPr>
        <p:spPr>
          <a:xfrm>
            <a:off x="9708273" y="7884261"/>
            <a:ext cx="1309854" cy="7795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200">
                <a:solidFill>
                  <a:schemeClr val="accent1">
                    <a:hueOff val="172771"/>
                    <a:lumOff val="-14563"/>
                  </a:schemeClr>
                </a:solidFill>
              </a:defRPr>
            </a:pPr>
            <a:r>
              <a:t>&lt; diploma</a:t>
            </a:r>
          </a:p>
          <a:p>
            <a:pPr>
              <a:defRPr sz="2200">
                <a:solidFill>
                  <a:schemeClr val="accent1">
                    <a:hueOff val="172771"/>
                    <a:lumOff val="-14563"/>
                  </a:schemeClr>
                </a:solidFill>
              </a:defRPr>
            </a:pPr>
            <a:r>
              <a:t>degree+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1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1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2" grpId="4"/>
      <p:bldP build="whole" bldLvl="1" animBg="1" rev="0" advAuto="0" spid="154" grpId="1"/>
      <p:bldP build="whole" bldLvl="1" animBg="1" rev="0" advAuto="0" spid="156" grpId="5"/>
      <p:bldP build="whole" bldLvl="1" animBg="1" rev="0" advAuto="0" spid="160" grpId="3"/>
      <p:bldP build="whole" bldLvl="1" animBg="1" rev="0" advAuto="0" spid="158" grpId="2"/>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4" name="county_rates.png" descr="county_rates.png"/>
          <p:cNvPicPr>
            <a:picLocks noChangeAspect="1"/>
          </p:cNvPicPr>
          <p:nvPr/>
        </p:nvPicPr>
        <p:blipFill>
          <a:blip r:embed="rId2">
            <a:extLst/>
          </a:blip>
          <a:stretch>
            <a:fillRect/>
          </a:stretch>
        </p:blipFill>
        <p:spPr>
          <a:xfrm>
            <a:off x="501054" y="2120304"/>
            <a:ext cx="12002692" cy="6001346"/>
          </a:xfrm>
          <a:prstGeom prst="rect">
            <a:avLst/>
          </a:prstGeom>
          <a:ln w="12700">
            <a:miter lim="400000"/>
          </a:ln>
          <a:effectLst>
            <a:outerShdw sx="100000" sy="100000" kx="0" ky="0" algn="b" rotWithShape="0" blurRad="190500" dist="8455" dir="5400000">
              <a:srgbClr val="000000"/>
            </a:outerShdw>
          </a:effectLst>
        </p:spPr>
      </p:pic>
      <p:sp>
        <p:nvSpPr>
          <p:cNvPr id="165" name="Overall distribution of…"/>
          <p:cNvSpPr txBox="1"/>
          <p:nvPr>
            <p:ph type="title"/>
          </p:nvPr>
        </p:nvSpPr>
        <p:spPr>
          <a:xfrm>
            <a:off x="1270000" y="304800"/>
            <a:ext cx="10464800" cy="1668463"/>
          </a:xfrm>
          <a:prstGeom prst="rect">
            <a:avLst/>
          </a:prstGeom>
        </p:spPr>
        <p:txBody>
          <a:bodyPr/>
          <a:lstStyle/>
          <a:p>
            <a:pPr>
              <a:defRPr spc="-135" sz="4500">
                <a:solidFill>
                  <a:schemeClr val="accent5">
                    <a:hueOff val="36460"/>
                    <a:satOff val="9458"/>
                    <a:lumOff val="-9293"/>
                  </a:schemeClr>
                </a:solidFill>
                <a:latin typeface="Lucida Grande"/>
                <a:ea typeface="Lucida Grande"/>
                <a:cs typeface="Lucida Grande"/>
                <a:sym typeface="Lucida Grande"/>
              </a:defRPr>
            </a:pPr>
            <a:r>
              <a:t>Overall distribution of</a:t>
            </a:r>
          </a:p>
          <a:p>
            <a:pPr>
              <a:defRPr spc="-135" sz="4500">
                <a:solidFill>
                  <a:schemeClr val="accent5">
                    <a:hueOff val="36460"/>
                    <a:satOff val="9458"/>
                    <a:lumOff val="-9293"/>
                  </a:schemeClr>
                </a:solidFill>
                <a:latin typeface="Lucida Grande"/>
                <a:ea typeface="Lucida Grande"/>
                <a:cs typeface="Lucida Grande"/>
                <a:sym typeface="Lucida Grande"/>
              </a:defRPr>
            </a:pPr>
            <a:r>
              <a:t>county death rates</a:t>
            </a:r>
          </a:p>
        </p:txBody>
      </p:sp>
      <p:pic>
        <p:nvPicPr>
          <p:cNvPr id="166" name="target_hist.png" descr="target_hist.png"/>
          <p:cNvPicPr>
            <a:picLocks noChangeAspect="1"/>
          </p:cNvPicPr>
          <p:nvPr/>
        </p:nvPicPr>
        <p:blipFill>
          <a:blip r:embed="rId3">
            <a:extLst/>
          </a:blip>
          <a:stretch>
            <a:fillRect/>
          </a:stretch>
        </p:blipFill>
        <p:spPr>
          <a:xfrm>
            <a:off x="8843664" y="7736532"/>
            <a:ext cx="3665836" cy="183291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6" grpId="1"/>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First pass…"/>
          <p:cNvSpPr txBox="1"/>
          <p:nvPr>
            <p:ph type="body" idx="1"/>
          </p:nvPr>
        </p:nvSpPr>
        <p:spPr>
          <a:xfrm>
            <a:off x="1270000" y="2694433"/>
            <a:ext cx="10464800" cy="6284467"/>
          </a:xfrm>
          <a:prstGeom prst="rect">
            <a:avLst/>
          </a:prstGeom>
        </p:spPr>
        <p:txBody>
          <a:bodyPr anchor="t"/>
          <a:lstStyle/>
          <a:p>
            <a:pPr marL="0" indent="0" defTabSz="484886">
              <a:spcBef>
                <a:spcPts val="3400"/>
              </a:spcBef>
              <a:buSzTx/>
              <a:buNone/>
              <a:defRPr b="1" sz="3320">
                <a:solidFill>
                  <a:srgbClr val="000000"/>
                </a:solidFill>
                <a:latin typeface="Arial Narrow"/>
                <a:ea typeface="Arial Narrow"/>
                <a:cs typeface="Arial Narrow"/>
                <a:sym typeface="Arial Narrow"/>
              </a:defRPr>
            </a:pPr>
            <a:r>
              <a:t>First pass</a:t>
            </a:r>
          </a:p>
          <a:p>
            <a:pPr marL="381336" indent="-381336" defTabSz="484886">
              <a:spcBef>
                <a:spcPts val="800"/>
              </a:spcBef>
              <a:buSzPct val="125000"/>
              <a:buChar char="•"/>
              <a:defRPr b="1" i="1" sz="2490">
                <a:solidFill>
                  <a:srgbClr val="000000"/>
                </a:solidFill>
                <a:latin typeface="Arial Narrow"/>
                <a:ea typeface="Arial Narrow"/>
                <a:cs typeface="Arial Narrow"/>
                <a:sym typeface="Arial Narrow"/>
              </a:defRPr>
            </a:pPr>
            <a:r>
              <a:t>Turn counts into decimal percentages</a:t>
            </a:r>
          </a:p>
          <a:p>
            <a:pPr marL="381336" indent="-381336" defTabSz="484886">
              <a:spcBef>
                <a:spcPts val="800"/>
              </a:spcBef>
              <a:buSzPct val="125000"/>
              <a:buChar char="•"/>
              <a:defRPr b="1" i="1" sz="2490">
                <a:solidFill>
                  <a:srgbClr val="000000"/>
                </a:solidFill>
                <a:latin typeface="Arial Narrow"/>
                <a:ea typeface="Arial Narrow"/>
                <a:cs typeface="Arial Narrow"/>
                <a:sym typeface="Arial Narrow"/>
              </a:defRPr>
            </a:pPr>
            <a:r>
              <a:t>Sum annual foreign population increase to get 5-year change</a:t>
            </a:r>
          </a:p>
          <a:p>
            <a:pPr marL="381336" indent="-381336" defTabSz="484886">
              <a:spcBef>
                <a:spcPts val="800"/>
              </a:spcBef>
              <a:buSzPct val="125000"/>
              <a:buChar char="•"/>
              <a:defRPr b="1" i="1" sz="2490">
                <a:solidFill>
                  <a:srgbClr val="000000"/>
                </a:solidFill>
                <a:latin typeface="Arial Narrow"/>
                <a:ea typeface="Arial Narrow"/>
                <a:cs typeface="Arial Narrow"/>
                <a:sym typeface="Arial Narrow"/>
              </a:defRPr>
            </a:pPr>
            <a:r>
              <a:t>Add numeric death rate values to allow correlation analysis with predictors</a:t>
            </a:r>
          </a:p>
          <a:p>
            <a:pPr marL="0" indent="0" defTabSz="484886">
              <a:spcBef>
                <a:spcPts val="3400"/>
              </a:spcBef>
              <a:buSzTx/>
              <a:buNone/>
              <a:defRPr b="1" sz="3486">
                <a:solidFill>
                  <a:srgbClr val="000000"/>
                </a:solidFill>
                <a:latin typeface="Arial Narrow"/>
                <a:ea typeface="Arial Narrow"/>
                <a:cs typeface="Arial Narrow"/>
                <a:sym typeface="Arial Narrow"/>
              </a:defRPr>
            </a:pPr>
            <a:r>
              <a:rPr sz="3320"/>
              <a:t>Second pass</a:t>
            </a:r>
            <a:r>
              <a:t> </a:t>
            </a:r>
            <a:r>
              <a:rPr b="0" sz="2490"/>
              <a:t>(after correlation analysis)</a:t>
            </a:r>
          </a:p>
          <a:p>
            <a:pPr marL="381336" indent="-381336" defTabSz="484886">
              <a:spcBef>
                <a:spcPts val="800"/>
              </a:spcBef>
              <a:buSzPct val="125000"/>
              <a:buChar char="•"/>
              <a:defRPr b="1" i="1" sz="2490">
                <a:solidFill>
                  <a:srgbClr val="000000"/>
                </a:solidFill>
                <a:latin typeface="Arial Narrow"/>
                <a:ea typeface="Arial Narrow"/>
                <a:cs typeface="Arial Narrow"/>
                <a:sym typeface="Arial Narrow"/>
              </a:defRPr>
            </a:pPr>
            <a:r>
              <a:t>Add property and violent crime rates to get unified crime measure</a:t>
            </a:r>
          </a:p>
          <a:p>
            <a:pPr marL="381336" indent="-381336" defTabSz="484886">
              <a:spcBef>
                <a:spcPts val="800"/>
              </a:spcBef>
              <a:buSzPct val="125000"/>
              <a:buChar char="•"/>
              <a:defRPr b="1" i="1" sz="2490">
                <a:solidFill>
                  <a:srgbClr val="000000"/>
                </a:solidFill>
                <a:latin typeface="Arial Narrow"/>
                <a:ea typeface="Arial Narrow"/>
                <a:cs typeface="Arial Narrow"/>
                <a:sym typeface="Arial Narrow"/>
              </a:defRPr>
            </a:pPr>
            <a:r>
              <a:t>Drop poverty feature because of high correlation with several other features</a:t>
            </a:r>
          </a:p>
          <a:p>
            <a:pPr marL="381336" indent="-381336" defTabSz="484886">
              <a:spcBef>
                <a:spcPts val="800"/>
              </a:spcBef>
              <a:buSzPct val="125000"/>
              <a:buChar char="•"/>
              <a:defRPr b="1" i="1" sz="2490">
                <a:solidFill>
                  <a:srgbClr val="000000"/>
                </a:solidFill>
                <a:latin typeface="Arial Narrow"/>
                <a:ea typeface="Arial Narrow"/>
                <a:cs typeface="Arial Narrow"/>
                <a:sym typeface="Arial Narrow"/>
              </a:defRPr>
            </a:pPr>
            <a:r>
              <a:t>Dummy urban influence feature (it is not a continuum)</a:t>
            </a:r>
          </a:p>
          <a:p>
            <a:pPr marL="0" indent="0" defTabSz="484886">
              <a:spcBef>
                <a:spcPts val="3400"/>
              </a:spcBef>
              <a:buSzTx/>
              <a:buNone/>
              <a:defRPr b="1" sz="3486">
                <a:solidFill>
                  <a:srgbClr val="000000"/>
                </a:solidFill>
                <a:latin typeface="Arial Narrow"/>
                <a:ea typeface="Arial Narrow"/>
                <a:cs typeface="Arial Narrow"/>
                <a:sym typeface="Arial Narrow"/>
              </a:defRPr>
            </a:pPr>
            <a:r>
              <a:rPr sz="3320"/>
              <a:t>Third pass</a:t>
            </a:r>
            <a:r>
              <a:t> </a:t>
            </a:r>
            <a:r>
              <a:rPr b="0" sz="2490"/>
              <a:t>(after initial models)</a:t>
            </a:r>
          </a:p>
          <a:p>
            <a:pPr marL="381336" indent="-381336" defTabSz="484886">
              <a:spcBef>
                <a:spcPts val="800"/>
              </a:spcBef>
              <a:buSzPct val="125000"/>
              <a:buChar char="•"/>
              <a:defRPr b="1" i="1" sz="2490">
                <a:solidFill>
                  <a:srgbClr val="000000"/>
                </a:solidFill>
                <a:latin typeface="Arial Narrow"/>
                <a:ea typeface="Arial Narrow"/>
                <a:cs typeface="Arial Narrow"/>
                <a:sym typeface="Arial Narrow"/>
              </a:defRPr>
            </a:pPr>
            <a:r>
              <a:t>Create poverty and unemployment change rates by subtracting 2010 from 2014</a:t>
            </a:r>
          </a:p>
          <a:p>
            <a:pPr marL="381336" indent="-381336" defTabSz="484886">
              <a:spcBef>
                <a:spcPts val="800"/>
              </a:spcBef>
              <a:buSzPct val="125000"/>
              <a:buChar char="•"/>
              <a:defRPr b="1" i="1" sz="2490">
                <a:solidFill>
                  <a:srgbClr val="000000"/>
                </a:solidFill>
                <a:latin typeface="Arial Narrow"/>
                <a:ea typeface="Arial Narrow"/>
                <a:cs typeface="Arial Narrow"/>
                <a:sym typeface="Arial Narrow"/>
              </a:defRPr>
            </a:pPr>
            <a:r>
              <a:t>Combine target ranges (initially 16 classes) into 8 classes, then 4 and finally 2</a:t>
            </a:r>
          </a:p>
        </p:txBody>
      </p:sp>
      <p:sp>
        <p:nvSpPr>
          <p:cNvPr id="169" name="Feature engineering"/>
          <p:cNvSpPr txBox="1"/>
          <p:nvPr>
            <p:ph type="title"/>
          </p:nvPr>
        </p:nvSpPr>
        <p:spPr>
          <a:prstGeom prst="rect">
            <a:avLst/>
          </a:prstGeom>
        </p:spPr>
        <p:txBody>
          <a:bodyPr/>
          <a:lstStyle>
            <a:lvl1pPr>
              <a:defRPr>
                <a:solidFill>
                  <a:schemeClr val="accent5">
                    <a:hueOff val="36460"/>
                    <a:satOff val="9458"/>
                    <a:lumOff val="-9293"/>
                  </a:schemeClr>
                </a:solidFill>
                <a:latin typeface="Lucida Grande"/>
                <a:ea typeface="Lucida Grande"/>
                <a:cs typeface="Lucida Grande"/>
                <a:sym typeface="Lucida Grande"/>
              </a:defRPr>
            </a:lvl1pPr>
          </a:lstStyle>
          <a:p>
            <a:pPr/>
            <a:r>
              <a:t>Feature engineering</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Analyzing the data"/>
          <p:cNvSpPr txBox="1"/>
          <p:nvPr>
            <p:ph type="title"/>
          </p:nvPr>
        </p:nvSpPr>
        <p:spPr>
          <a:prstGeom prst="rect">
            <a:avLst/>
          </a:prstGeom>
        </p:spPr>
        <p:txBody>
          <a:bodyPr/>
          <a:lstStyle>
            <a:lvl1pPr>
              <a:defRPr>
                <a:solidFill>
                  <a:schemeClr val="accent5">
                    <a:hueOff val="36460"/>
                    <a:satOff val="9458"/>
                    <a:lumOff val="-9293"/>
                  </a:schemeClr>
                </a:solidFill>
                <a:latin typeface="Lucida Grande"/>
                <a:ea typeface="Lucida Grande"/>
                <a:cs typeface="Lucida Grande"/>
                <a:sym typeface="Lucida Grande"/>
              </a:defRPr>
            </a:lvl1pPr>
          </a:lstStyle>
          <a:p>
            <a:pPr/>
            <a:r>
              <a:t>Analyzing the data</a:t>
            </a:r>
          </a:p>
        </p:txBody>
      </p:sp>
      <p:pic>
        <p:nvPicPr>
          <p:cNvPr id="172" name="Screen Shot 2018-07-09 at 7.21.48 PM.png" descr="Screen Shot 2018-07-09 at 7.21.48 PM.png"/>
          <p:cNvPicPr>
            <a:picLocks noChangeAspect="1"/>
          </p:cNvPicPr>
          <p:nvPr/>
        </p:nvPicPr>
        <p:blipFill>
          <a:blip r:embed="rId2">
            <a:extLst/>
          </a:blip>
          <a:stretch>
            <a:fillRect/>
          </a:stretch>
        </p:blipFill>
        <p:spPr>
          <a:xfrm>
            <a:off x="590550" y="3238500"/>
            <a:ext cx="11823700" cy="3340100"/>
          </a:xfrm>
          <a:prstGeom prst="rect">
            <a:avLst/>
          </a:prstGeom>
          <a:ln w="12700">
            <a:miter lim="400000"/>
          </a:ln>
        </p:spPr>
      </p:pic>
      <p:sp>
        <p:nvSpPr>
          <p:cNvPr id="173" name="Although not all the features are shown here, eyeballing the IQRs (75% - 25%) for each feature along with the 25% and 75% values, and estimating the -/+ 1.5 * IQR lower and upper cutoffs for outliers vs. the min and max values shows that essentially every feature has outliers. We’ll come back to this."/>
          <p:cNvSpPr txBox="1"/>
          <p:nvPr>
            <p:ph type="body" sz="quarter" idx="1"/>
          </p:nvPr>
        </p:nvSpPr>
        <p:spPr>
          <a:xfrm>
            <a:off x="590550" y="6930925"/>
            <a:ext cx="11823701" cy="1629818"/>
          </a:xfrm>
          <a:prstGeom prst="rect">
            <a:avLst/>
          </a:prstGeom>
        </p:spPr>
        <p:txBody>
          <a:bodyPr anchor="t"/>
          <a:lstStyle>
            <a:lvl1pPr marL="0" indent="0">
              <a:buSzTx/>
              <a:buNone/>
              <a:defRPr b="1" sz="2500">
                <a:solidFill>
                  <a:srgbClr val="000000"/>
                </a:solidFill>
                <a:latin typeface="Arial Narrow"/>
                <a:ea typeface="Arial Narrow"/>
                <a:cs typeface="Arial Narrow"/>
                <a:sym typeface="Arial Narrow"/>
              </a:defRPr>
            </a:lvl1pPr>
          </a:lstStyle>
          <a:p>
            <a:pPr/>
            <a:r>
              <a:t>Although not all the features are shown here, eyeballing the IQRs (75% - 25%) for each feature along with the 25% and 75% values, and estimating the -/+ 1.5 * IQR lower and upper cutoffs for outliers vs. the min and max values shows that essentially every feature has outliers. We’ll come back to this.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Correlations &amp; multicollinearity"/>
          <p:cNvSpPr txBox="1"/>
          <p:nvPr>
            <p:ph type="title"/>
          </p:nvPr>
        </p:nvSpPr>
        <p:spPr>
          <a:xfrm>
            <a:off x="1270000" y="698500"/>
            <a:ext cx="10464800" cy="1500633"/>
          </a:xfrm>
          <a:prstGeom prst="rect">
            <a:avLst/>
          </a:prstGeom>
        </p:spPr>
        <p:txBody>
          <a:bodyPr/>
          <a:lstStyle>
            <a:lvl1pPr>
              <a:defRPr>
                <a:solidFill>
                  <a:schemeClr val="accent5">
                    <a:hueOff val="36460"/>
                    <a:satOff val="9458"/>
                    <a:lumOff val="-9293"/>
                  </a:schemeClr>
                </a:solidFill>
                <a:latin typeface="Lucida Grande"/>
                <a:ea typeface="Lucida Grande"/>
                <a:cs typeface="Lucida Grande"/>
                <a:sym typeface="Lucida Grande"/>
              </a:defRPr>
            </a:lvl1pPr>
          </a:lstStyle>
          <a:p>
            <a:pPr/>
            <a:r>
              <a:t>Correlations &amp; multicollinearity</a:t>
            </a:r>
          </a:p>
        </p:txBody>
      </p:sp>
      <p:pic>
        <p:nvPicPr>
          <p:cNvPr id="176" name="Screen Shot 2018-07-09 at 8.11.55 PM.png" descr="Screen Shot 2018-07-09 at 8.11.55 PM.png"/>
          <p:cNvPicPr>
            <a:picLocks noChangeAspect="1"/>
          </p:cNvPicPr>
          <p:nvPr/>
        </p:nvPicPr>
        <p:blipFill>
          <a:blip r:embed="rId2">
            <a:extLst/>
          </a:blip>
          <a:stretch>
            <a:fillRect/>
          </a:stretch>
        </p:blipFill>
        <p:spPr>
          <a:xfrm>
            <a:off x="4057650" y="2241550"/>
            <a:ext cx="4838700" cy="4279900"/>
          </a:xfrm>
          <a:prstGeom prst="rect">
            <a:avLst/>
          </a:prstGeom>
          <a:ln w="12700">
            <a:miter lim="400000"/>
          </a:ln>
        </p:spPr>
      </p:pic>
      <p:sp>
        <p:nvSpPr>
          <p:cNvPr id="177" name="The poverty feature had many strong correlations and was removed, but others have various medium-strong correlations. Should some be removed?"/>
          <p:cNvSpPr txBox="1"/>
          <p:nvPr/>
        </p:nvSpPr>
        <p:spPr>
          <a:xfrm>
            <a:off x="437248" y="7023100"/>
            <a:ext cx="11510683" cy="965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000">
                <a:solidFill>
                  <a:srgbClr val="000000"/>
                </a:solidFill>
                <a:latin typeface="Arial Narrow"/>
                <a:ea typeface="Arial Narrow"/>
                <a:cs typeface="Arial Narrow"/>
                <a:sym typeface="Arial Narrow"/>
              </a:defRPr>
            </a:lvl1pPr>
          </a:lstStyle>
          <a:p>
            <a:pPr/>
            <a:r>
              <a:t>The poverty feature had many strong correlations and was removed, but others have various medium-strong correlations. Should some be removed?</a:t>
            </a:r>
          </a:p>
        </p:txBody>
      </p:sp>
      <p:sp>
        <p:nvSpPr>
          <p:cNvPr id="179" name="Line"/>
          <p:cNvSpPr/>
          <p:nvPr/>
        </p:nvSpPr>
        <p:spPr>
          <a:xfrm>
            <a:off x="2959708" y="8631138"/>
            <a:ext cx="3906780" cy="1"/>
          </a:xfrm>
          <a:prstGeom prst="line">
            <a:avLst/>
          </a:prstGeom>
          <a:ln>
            <a:tailEnd type="triangle"/>
          </a:ln>
        </p:spPr>
        <p:txBody>
          <a:bodyPr lIns="50800" tIns="50800" rIns="50800" bIns="50800" anchor="ctr"/>
          <a:lstStyle/>
          <a:p>
            <a:pPr>
              <a:defRPr sz="3000">
                <a:effectLst>
                  <a:outerShdw sx="100000" sy="100000" kx="0" ky="0" algn="b" rotWithShape="0" blurRad="25400" dist="25400" dir="2388334">
                    <a:srgbClr val="000000">
                      <a:alpha val="79310"/>
                    </a:srgbClr>
                  </a:outerShdw>
                </a:effectLst>
              </a:defRPr>
            </a:pPr>
          </a:p>
        </p:txBody>
      </p:sp>
      <p:sp>
        <p:nvSpPr>
          <p:cNvPr id="180" name="VIF"/>
          <p:cNvSpPr txBox="1"/>
          <p:nvPr/>
        </p:nvSpPr>
        <p:spPr>
          <a:xfrm>
            <a:off x="7874210" y="8024834"/>
            <a:ext cx="1345780" cy="1206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7600">
                <a:solidFill>
                  <a:schemeClr val="accent5">
                    <a:hueOff val="36460"/>
                    <a:satOff val="9458"/>
                    <a:lumOff val="-9293"/>
                  </a:schemeClr>
                </a:solidFill>
                <a:latin typeface="Arial Narrow"/>
                <a:ea typeface="Arial Narrow"/>
                <a:cs typeface="Arial Narrow"/>
                <a:sym typeface="Arial Narrow"/>
              </a:defRPr>
            </a:lvl1pPr>
          </a:lstStyle>
          <a:p>
            <a:pPr/>
            <a:r>
              <a:t>VIF</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The VIF for the kth predictor is the reciprocal of the R2 value obtained from regressing it on the other k-1 predictors.…"/>
          <p:cNvSpPr txBox="1"/>
          <p:nvPr>
            <p:ph type="body" idx="1"/>
          </p:nvPr>
        </p:nvSpPr>
        <p:spPr>
          <a:xfrm>
            <a:off x="1270000" y="2865536"/>
            <a:ext cx="10464800" cy="5922864"/>
          </a:xfrm>
          <a:prstGeom prst="rect">
            <a:avLst/>
          </a:prstGeom>
        </p:spPr>
        <p:txBody>
          <a:bodyPr/>
          <a:lstStyle/>
          <a:p>
            <a:pPr marL="0" indent="0" defTabSz="457200">
              <a:lnSpc>
                <a:spcPts val="3800"/>
              </a:lnSpc>
              <a:spcBef>
                <a:spcPts val="0"/>
              </a:spcBef>
              <a:buSzTx/>
              <a:buNone/>
              <a:defRPr sz="2000">
                <a:solidFill>
                  <a:srgbClr val="000000"/>
                </a:solidFill>
                <a:latin typeface="Helvetica Neue"/>
                <a:ea typeface="Helvetica Neue"/>
                <a:cs typeface="Helvetica Neue"/>
                <a:sym typeface="Helvetica Neue"/>
              </a:defRPr>
            </a:pPr>
          </a:p>
          <a:p>
            <a:pPr marL="0" indent="0" defTabSz="457200">
              <a:lnSpc>
                <a:spcPts val="3800"/>
              </a:lnSpc>
              <a:spcBef>
                <a:spcPts val="0"/>
              </a:spcBef>
              <a:buSzTx/>
              <a:buNone/>
              <a:defRPr sz="2000">
                <a:solidFill>
                  <a:srgbClr val="000000"/>
                </a:solidFill>
                <a:latin typeface="Helvetica Neue"/>
                <a:ea typeface="Helvetica Neue"/>
                <a:cs typeface="Helvetica Neue"/>
                <a:sym typeface="Helvetica Neue"/>
              </a:defRPr>
            </a:pPr>
          </a:p>
          <a:p>
            <a:pPr marL="0" indent="0" defTabSz="457200">
              <a:lnSpc>
                <a:spcPts val="3800"/>
              </a:lnSpc>
              <a:spcBef>
                <a:spcPts val="0"/>
              </a:spcBef>
              <a:buSzTx/>
              <a:buNone/>
              <a:defRPr sz="2000">
                <a:solidFill>
                  <a:srgbClr val="000000"/>
                </a:solidFill>
                <a:latin typeface="Helvetica Neue"/>
                <a:ea typeface="Helvetica Neue"/>
                <a:cs typeface="Helvetica Neue"/>
                <a:sym typeface="Helvetica Neue"/>
              </a:defRPr>
            </a:pPr>
          </a:p>
          <a:p>
            <a:pPr marL="0" indent="0" defTabSz="457200">
              <a:lnSpc>
                <a:spcPts val="3800"/>
              </a:lnSpc>
              <a:spcBef>
                <a:spcPts val="0"/>
              </a:spcBef>
              <a:buSzTx/>
              <a:buNone/>
              <a:defRPr sz="2000">
                <a:solidFill>
                  <a:srgbClr val="000000"/>
                </a:solidFill>
                <a:latin typeface="Helvetica Neue"/>
                <a:ea typeface="Helvetica Neue"/>
                <a:cs typeface="Helvetica Neue"/>
                <a:sym typeface="Helvetica Neue"/>
              </a:defRPr>
            </a:pPr>
          </a:p>
          <a:p>
            <a:pPr marL="0" indent="0" defTabSz="457200">
              <a:lnSpc>
                <a:spcPts val="3800"/>
              </a:lnSpc>
              <a:spcBef>
                <a:spcPts val="0"/>
              </a:spcBef>
              <a:buSzTx/>
              <a:buNone/>
              <a:defRPr sz="2000">
                <a:solidFill>
                  <a:srgbClr val="000000"/>
                </a:solidFill>
                <a:latin typeface="Helvetica Neue"/>
                <a:ea typeface="Helvetica Neue"/>
                <a:cs typeface="Helvetica Neue"/>
                <a:sym typeface="Helvetica Neue"/>
              </a:defRPr>
            </a:pPr>
          </a:p>
          <a:p>
            <a:pPr marL="0" indent="0" defTabSz="457200">
              <a:lnSpc>
                <a:spcPts val="3800"/>
              </a:lnSpc>
              <a:spcBef>
                <a:spcPts val="0"/>
              </a:spcBef>
              <a:buSzTx/>
              <a:buNone/>
              <a:defRPr sz="2000">
                <a:solidFill>
                  <a:srgbClr val="000000"/>
                </a:solidFill>
                <a:latin typeface="Helvetica Neue"/>
                <a:ea typeface="Helvetica Neue"/>
                <a:cs typeface="Helvetica Neue"/>
                <a:sym typeface="Helvetica Neue"/>
              </a:defRPr>
            </a:pPr>
          </a:p>
          <a:p>
            <a:pPr marL="0" indent="0" defTabSz="457200">
              <a:lnSpc>
                <a:spcPts val="4400"/>
              </a:lnSpc>
              <a:spcBef>
                <a:spcPts val="0"/>
              </a:spcBef>
              <a:buSzTx/>
              <a:buNone/>
              <a:defRPr sz="2500">
                <a:solidFill>
                  <a:srgbClr val="000000"/>
                </a:solidFill>
                <a:latin typeface="Arial Narrow"/>
                <a:ea typeface="Arial Narrow"/>
                <a:cs typeface="Arial Narrow"/>
                <a:sym typeface="Arial Narrow"/>
              </a:defRPr>
            </a:pPr>
            <a:r>
              <a:t>The VIF for the </a:t>
            </a:r>
            <a:r>
              <a:rPr i="1"/>
              <a:t>k</a:t>
            </a:r>
            <a:r>
              <a:rPr baseline="31999" i="1"/>
              <a:t>th</a:t>
            </a:r>
            <a:r>
              <a:rPr i="1"/>
              <a:t> </a:t>
            </a:r>
            <a:r>
              <a:t>predictor</a:t>
            </a:r>
            <a:r>
              <a:rPr i="1"/>
              <a:t> </a:t>
            </a:r>
            <a:r>
              <a:t>is the reciprocal of the </a:t>
            </a:r>
            <a:r>
              <a:rPr i="1"/>
              <a:t>R</a:t>
            </a:r>
            <a:r>
              <a:rPr baseline="31999" i="1"/>
              <a:t>2</a:t>
            </a:r>
            <a:r>
              <a:t> value obtained from regressing it on the other </a:t>
            </a:r>
            <a:r>
              <a:rPr i="1"/>
              <a:t>k-1</a:t>
            </a:r>
            <a:r>
              <a:t> predictors.</a:t>
            </a:r>
          </a:p>
          <a:p>
            <a:pPr marL="0" indent="0" defTabSz="457200">
              <a:lnSpc>
                <a:spcPts val="4400"/>
              </a:lnSpc>
              <a:spcBef>
                <a:spcPts val="0"/>
              </a:spcBef>
              <a:buSzTx/>
              <a:buNone/>
              <a:defRPr sz="2500">
                <a:solidFill>
                  <a:srgbClr val="000000"/>
                </a:solidFill>
                <a:latin typeface="Arial Narrow"/>
                <a:ea typeface="Arial Narrow"/>
                <a:cs typeface="Arial Narrow"/>
                <a:sym typeface="Arial Narrow"/>
              </a:defRPr>
            </a:pPr>
          </a:p>
          <a:p>
            <a:pPr marL="0" indent="0" defTabSz="457200">
              <a:lnSpc>
                <a:spcPts val="4400"/>
              </a:lnSpc>
              <a:spcBef>
                <a:spcPts val="0"/>
              </a:spcBef>
              <a:buSzTx/>
              <a:buNone/>
              <a:defRPr sz="2500">
                <a:solidFill>
                  <a:srgbClr val="000000"/>
                </a:solidFill>
                <a:latin typeface="Arial Narrow"/>
                <a:ea typeface="Arial Narrow"/>
                <a:cs typeface="Arial Narrow"/>
                <a:sym typeface="Arial Narrow"/>
              </a:defRPr>
            </a:pPr>
            <a:r>
              <a:t>So the higher the multicollinearity is between any predictor and the rest of the predictors, the greater the </a:t>
            </a:r>
            <a:r>
              <a:rPr i="1"/>
              <a:t>R</a:t>
            </a:r>
            <a:r>
              <a:rPr baseline="31999" i="1"/>
              <a:t>2</a:t>
            </a:r>
            <a:r>
              <a:t> value will be, and the greater the VIF. There is debate over what value for a VIF is too large, but lower is better.</a:t>
            </a:r>
          </a:p>
          <a:p>
            <a:pPr marL="0" indent="0" defTabSz="457200">
              <a:lnSpc>
                <a:spcPts val="4400"/>
              </a:lnSpc>
              <a:spcBef>
                <a:spcPts val="0"/>
              </a:spcBef>
              <a:buSzTx/>
              <a:buNone/>
              <a:defRPr sz="2500">
                <a:solidFill>
                  <a:srgbClr val="000000"/>
                </a:solidFill>
                <a:latin typeface="Arial Narrow"/>
                <a:ea typeface="Arial Narrow"/>
                <a:cs typeface="Arial Narrow"/>
                <a:sym typeface="Arial Narrow"/>
              </a:defRPr>
            </a:pPr>
          </a:p>
          <a:p>
            <a:pPr marL="0" indent="0" defTabSz="457200">
              <a:lnSpc>
                <a:spcPts val="4400"/>
              </a:lnSpc>
              <a:spcBef>
                <a:spcPts val="0"/>
              </a:spcBef>
              <a:buSzTx/>
              <a:buNone/>
              <a:defRPr sz="2500">
                <a:solidFill>
                  <a:srgbClr val="000000"/>
                </a:solidFill>
                <a:latin typeface="Arial Narrow"/>
                <a:ea typeface="Arial Narrow"/>
                <a:cs typeface="Arial Narrow"/>
                <a:sym typeface="Arial Narrow"/>
              </a:defRPr>
            </a:pPr>
            <a:r>
              <a:t>Multicollinearity is expected to be a problem with the observational census data. </a:t>
            </a:r>
          </a:p>
        </p:txBody>
      </p:sp>
      <p:sp>
        <p:nvSpPr>
          <p:cNvPr id="183" name="Variance inflation factor"/>
          <p:cNvSpPr txBox="1"/>
          <p:nvPr>
            <p:ph type="title"/>
          </p:nvPr>
        </p:nvSpPr>
        <p:spPr>
          <a:prstGeom prst="rect">
            <a:avLst/>
          </a:prstGeom>
        </p:spPr>
        <p:txBody>
          <a:bodyPr/>
          <a:lstStyle>
            <a:lvl1pPr>
              <a:defRPr>
                <a:solidFill>
                  <a:schemeClr val="accent5">
                    <a:hueOff val="36460"/>
                    <a:satOff val="9458"/>
                    <a:lumOff val="-9293"/>
                  </a:schemeClr>
                </a:solidFill>
                <a:latin typeface="Lucida Grande"/>
                <a:ea typeface="Lucida Grande"/>
                <a:cs typeface="Lucida Grande"/>
                <a:sym typeface="Lucida Grande"/>
              </a:defRPr>
            </a:lvl1pPr>
          </a:lstStyle>
          <a:p>
            <a:pPr/>
            <a:r>
              <a:t>Variance inflation factor</a:t>
            </a:r>
          </a:p>
        </p:txBody>
      </p:sp>
      <p:sp>
        <p:nvSpPr>
          <p:cNvPr id="184" name="Equation"/>
          <p:cNvSpPr txBox="1"/>
          <p:nvPr/>
        </p:nvSpPr>
        <p:spPr>
          <a:xfrm>
            <a:off x="4854534" y="3356641"/>
            <a:ext cx="2838531" cy="117341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800" i="1">
                      <a:solidFill>
                        <a:srgbClr val="000000"/>
                      </a:solidFill>
                      <a:latin typeface="Cambria Math" panose="02040503050406030204" pitchFamily="18" charset="0"/>
                    </a:rPr>
                    <m:t>V</m:t>
                  </m:r>
                  <m:r>
                    <a:rPr xmlns:a="http://schemas.openxmlformats.org/drawingml/2006/main" sz="3800" i="1">
                      <a:solidFill>
                        <a:srgbClr val="000000"/>
                      </a:solidFill>
                      <a:latin typeface="Cambria Math" panose="02040503050406030204" pitchFamily="18" charset="0"/>
                    </a:rPr>
                    <m:t>I</m:t>
                  </m:r>
                  <m:sSub>
                    <m:e>
                      <m:r>
                        <a:rPr xmlns:a="http://schemas.openxmlformats.org/drawingml/2006/main" sz="3800" i="1">
                          <a:solidFill>
                            <a:srgbClr val="000000"/>
                          </a:solidFill>
                          <a:latin typeface="Cambria Math" panose="02040503050406030204" pitchFamily="18" charset="0"/>
                        </a:rPr>
                        <m:t>F</m:t>
                      </m:r>
                    </m:e>
                    <m:sub>
                      <m:r>
                        <a:rPr xmlns:a="http://schemas.openxmlformats.org/drawingml/2006/main" sz="3800" i="1">
                          <a:solidFill>
                            <a:srgbClr val="000000"/>
                          </a:solidFill>
                          <a:latin typeface="Cambria Math" panose="02040503050406030204" pitchFamily="18" charset="0"/>
                        </a:rPr>
                        <m:t>k</m:t>
                      </m:r>
                    </m:sub>
                  </m:sSub>
                  <m:r>
                    <a:rPr xmlns:a="http://schemas.openxmlformats.org/drawingml/2006/main" sz="3800" i="1">
                      <a:solidFill>
                        <a:srgbClr val="000000"/>
                      </a:solidFill>
                      <a:latin typeface="Cambria Math" panose="02040503050406030204" pitchFamily="18" charset="0"/>
                    </a:rPr>
                    <m:t>=</m:t>
                  </m:r>
                  <m:f>
                    <m:fPr>
                      <m:ctrlPr>
                        <a:rPr xmlns:a="http://schemas.openxmlformats.org/drawingml/2006/main" sz="3800" i="1">
                          <a:solidFill>
                            <a:srgbClr val="000000"/>
                          </a:solidFill>
                          <a:latin typeface="Cambria Math" panose="02040503050406030204" pitchFamily="18" charset="0"/>
                        </a:rPr>
                      </m:ctrlPr>
                      <m:type m:val="bar"/>
                    </m:fPr>
                    <m:num>
                      <m:r>
                        <a:rPr xmlns:a="http://schemas.openxmlformats.org/drawingml/2006/main" sz="3800" i="1">
                          <a:solidFill>
                            <a:srgbClr val="000000"/>
                          </a:solidFill>
                          <a:latin typeface="Cambria Math" panose="02040503050406030204" pitchFamily="18" charset="0"/>
                        </a:rPr>
                        <m:t>1</m:t>
                      </m:r>
                    </m:num>
                    <m:den>
                      <m:r>
                        <a:rPr xmlns:a="http://schemas.openxmlformats.org/drawingml/2006/main" sz="3800" i="1">
                          <a:solidFill>
                            <a:srgbClr val="000000"/>
                          </a:solidFill>
                          <a:latin typeface="Cambria Math" panose="02040503050406030204" pitchFamily="18" charset="0"/>
                        </a:rPr>
                        <m:t>1</m:t>
                      </m:r>
                      <m:r>
                        <a:rPr xmlns:a="http://schemas.openxmlformats.org/drawingml/2006/main" sz="3800" i="1">
                          <a:solidFill>
                            <a:srgbClr val="000000"/>
                          </a:solidFill>
                          <a:latin typeface="Cambria Math" panose="02040503050406030204" pitchFamily="18" charset="0"/>
                        </a:rPr>
                        <m:t>-</m:t>
                      </m:r>
                      <m:sSubSup>
                        <m:e>
                          <m:r>
                            <a:rPr xmlns:a="http://schemas.openxmlformats.org/drawingml/2006/main" sz="3800" i="1">
                              <a:solidFill>
                                <a:srgbClr val="000000"/>
                              </a:solidFill>
                              <a:latin typeface="Cambria Math" panose="02040503050406030204" pitchFamily="18" charset="0"/>
                            </a:rPr>
                            <m:t>R</m:t>
                          </m:r>
                        </m:e>
                        <m:sub>
                          <m:r>
                            <a:rPr xmlns:a="http://schemas.openxmlformats.org/drawingml/2006/main" sz="3800" i="1">
                              <a:solidFill>
                                <a:srgbClr val="000000"/>
                              </a:solidFill>
                              <a:latin typeface="Cambria Math" panose="02040503050406030204" pitchFamily="18" charset="0"/>
                            </a:rPr>
                            <m:t>k</m:t>
                          </m:r>
                        </m:sub>
                        <m:sup>
                          <m:r>
                            <a:rPr xmlns:a="http://schemas.openxmlformats.org/drawingml/2006/main" sz="3800" i="1">
                              <a:solidFill>
                                <a:srgbClr val="000000"/>
                              </a:solidFill>
                              <a:latin typeface="Cambria Math" panose="02040503050406030204" pitchFamily="18" charset="0"/>
                            </a:rPr>
                            <m:t>2</m:t>
                          </m:r>
                        </m:sup>
                      </m:sSubSup>
                    </m:den>
                  </m:f>
                </m:oMath>
              </m:oMathPara>
            </a14:m>
            <a:endParaRPr sz="3800"/>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Variance Inflation Factor analysis"/>
          <p:cNvSpPr txBox="1"/>
          <p:nvPr>
            <p:ph type="title"/>
          </p:nvPr>
        </p:nvSpPr>
        <p:spPr>
          <a:xfrm>
            <a:off x="1270000" y="317500"/>
            <a:ext cx="10464800" cy="1905000"/>
          </a:xfrm>
          <a:prstGeom prst="rect">
            <a:avLst/>
          </a:prstGeom>
        </p:spPr>
        <p:txBody>
          <a:bodyPr/>
          <a:lstStyle>
            <a:lvl1pPr>
              <a:defRPr>
                <a:solidFill>
                  <a:schemeClr val="accent5">
                    <a:hueOff val="36460"/>
                    <a:satOff val="9458"/>
                    <a:lumOff val="-9293"/>
                  </a:schemeClr>
                </a:solidFill>
                <a:latin typeface="Lucida Grande"/>
                <a:ea typeface="Lucida Grande"/>
                <a:cs typeface="Lucida Grande"/>
                <a:sym typeface="Lucida Grande"/>
              </a:defRPr>
            </a:lvl1pPr>
          </a:lstStyle>
          <a:p>
            <a:pPr/>
            <a:r>
              <a:t>Variance Inflation Factor analysis</a:t>
            </a:r>
          </a:p>
        </p:txBody>
      </p:sp>
      <p:pic>
        <p:nvPicPr>
          <p:cNvPr id="187" name="Screen Shot 2018-07-09 at 8.22.51 PM.png" descr="Screen Shot 2018-07-09 at 8.22.51 PM.png"/>
          <p:cNvPicPr>
            <a:picLocks noChangeAspect="1"/>
          </p:cNvPicPr>
          <p:nvPr/>
        </p:nvPicPr>
        <p:blipFill>
          <a:blip r:embed="rId2">
            <a:extLst/>
          </a:blip>
          <a:stretch>
            <a:fillRect/>
          </a:stretch>
        </p:blipFill>
        <p:spPr>
          <a:xfrm>
            <a:off x="2762250" y="2044700"/>
            <a:ext cx="2628900" cy="5181600"/>
          </a:xfrm>
          <a:prstGeom prst="rect">
            <a:avLst/>
          </a:prstGeom>
          <a:ln w="12700">
            <a:miter lim="400000"/>
          </a:ln>
        </p:spPr>
      </p:pic>
      <p:pic>
        <p:nvPicPr>
          <p:cNvPr id="188" name="Screen Shot 2018-07-09 at 8.23.14 PM.png" descr="Screen Shot 2018-07-09 at 8.23.14 PM.png"/>
          <p:cNvPicPr>
            <a:picLocks noChangeAspect="1"/>
          </p:cNvPicPr>
          <p:nvPr/>
        </p:nvPicPr>
        <p:blipFill>
          <a:blip r:embed="rId3">
            <a:extLst/>
          </a:blip>
          <a:stretch>
            <a:fillRect/>
          </a:stretch>
        </p:blipFill>
        <p:spPr>
          <a:xfrm>
            <a:off x="7740650" y="2965450"/>
            <a:ext cx="2425700" cy="3340100"/>
          </a:xfrm>
          <a:prstGeom prst="rect">
            <a:avLst/>
          </a:prstGeom>
          <a:ln w="12700">
            <a:miter lim="400000"/>
          </a:ln>
        </p:spPr>
      </p:pic>
      <p:sp>
        <p:nvSpPr>
          <p:cNvPr id="189" name="Line"/>
          <p:cNvSpPr/>
          <p:nvPr/>
        </p:nvSpPr>
        <p:spPr>
          <a:xfrm>
            <a:off x="5679589" y="4643944"/>
            <a:ext cx="1786671" cy="1"/>
          </a:xfrm>
          <a:prstGeom prst="line">
            <a:avLst/>
          </a:prstGeom>
          <a:ln w="190500">
            <a:solidFill>
              <a:schemeClr val="accent1">
                <a:hueOff val="62266"/>
                <a:lumOff val="-7873"/>
              </a:schemeClr>
            </a:solidFill>
            <a:miter lim="400000"/>
            <a:tailEnd type="triangle"/>
          </a:ln>
        </p:spPr>
        <p:txBody>
          <a:bodyPr lIns="50800" tIns="50800" rIns="50800" bIns="50800" anchor="ctr"/>
          <a:lstStyle/>
          <a:p>
            <a:pPr>
              <a:defRPr sz="3000">
                <a:effectLst>
                  <a:outerShdw sx="100000" sy="100000" kx="0" ky="0" algn="b" rotWithShape="0" blurRad="25400" dist="25400" dir="2388334">
                    <a:srgbClr val="000000">
                      <a:alpha val="79310"/>
                    </a:srgbClr>
                  </a:outerShdw>
                </a:effectLst>
              </a:defRPr>
            </a:pPr>
          </a:p>
        </p:txBody>
      </p:sp>
      <p:sp>
        <p:nvSpPr>
          <p:cNvPr id="190" name="All the features are not present because this is from the feature selection for the second feature set (f2), which started with just those features that had a Pearson correlation coefficient of at least .05 with ‘numeric’. Set f1 applied VIF analysis to all the features."/>
          <p:cNvSpPr txBox="1"/>
          <p:nvPr/>
        </p:nvSpPr>
        <p:spPr>
          <a:xfrm>
            <a:off x="1729922" y="7499349"/>
            <a:ext cx="9686005" cy="1524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2500">
                <a:solidFill>
                  <a:srgbClr val="000000"/>
                </a:solidFill>
                <a:latin typeface="Arial Narrow"/>
                <a:ea typeface="Arial Narrow"/>
                <a:cs typeface="Arial Narrow"/>
                <a:sym typeface="Arial Narrow"/>
              </a:defRPr>
            </a:lvl1pPr>
          </a:lstStyle>
          <a:p>
            <a:pPr/>
            <a:r>
              <a:t>All the features are not present because this is from the feature selection for the second feature set (f2), which started with just those features that had a Pearson correlation coefficient of at least .05 with ‘numeric’. Set f1 applied VIF analysis to all the features.</a:t>
            </a: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2.png"/></Relationships>

</file>

<file path=ppt/theme/_rels/theme2.xml.rels><?xml version="1.0" encoding="UTF-8"?>
<Relationships xmlns="http://schemas.openxmlformats.org/package/2006/relationships"><Relationship Id="rId1" Type="http://schemas.openxmlformats.org/officeDocument/2006/relationships/image" Target="../media/image3.png"/></Relationships>

</file>

<file path=ppt/theme/theme1.xml><?xml version="1.0" encoding="utf-8"?>
<a:theme xmlns:a="http://schemas.openxmlformats.org/drawingml/2006/main" xmlns:r="http://schemas.openxmlformats.org/officeDocument/2006/relationships" name="New_Template6">
  <a:themeElements>
    <a:clrScheme name="New_Template6">
      <a:dk1>
        <a:srgbClr val="000000"/>
      </a:dk1>
      <a:lt1>
        <a:srgbClr val="EEEEEE"/>
      </a:lt1>
      <a:dk2>
        <a:srgbClr val="3E4044"/>
      </a:dk2>
      <a:lt2>
        <a:srgbClr val="DCDDE0"/>
      </a:lt2>
      <a:accent1>
        <a:srgbClr val="0AB8BF"/>
      </a:accent1>
      <a:accent2>
        <a:srgbClr val="82B21C"/>
      </a:accent2>
      <a:accent3>
        <a:srgbClr val="E6A629"/>
      </a:accent3>
      <a:accent4>
        <a:srgbClr val="E86F1B"/>
      </a:accent4>
      <a:accent5>
        <a:srgbClr val="C4411D"/>
      </a:accent5>
      <a:accent6>
        <a:srgbClr val="795B8C"/>
      </a:accent6>
      <a:hlink>
        <a:srgbClr val="0000FF"/>
      </a:hlink>
      <a:folHlink>
        <a:srgbClr val="FF00FF"/>
      </a:folHlink>
    </a:clrScheme>
    <a:fontScheme name="New_Template6">
      <a:majorFont>
        <a:latin typeface="Superclarendon"/>
        <a:ea typeface="Superclarendon"/>
        <a:cs typeface="Superclarendon"/>
      </a:majorFont>
      <a:minorFont>
        <a:latin typeface="Superclarendon"/>
        <a:ea typeface="Superclarendon"/>
        <a:cs typeface="Superclarendon"/>
      </a:minorFont>
    </a:fontScheme>
    <a:fmtScheme name="New_Template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EEEEEE"/>
            </a:solidFill>
            <a:effectLst>
              <a:outerShdw sx="100000" sy="100000" kx="0" ky="0" algn="b" rotWithShape="0" blurRad="25400" dist="25400" dir="2388334">
                <a:srgbClr val="000000">
                  <a:alpha val="79310"/>
                </a:srgbClr>
              </a:outerShdw>
            </a:effectLst>
            <a:uFillTx/>
            <a:latin typeface="Helvetica Neue Bold Condensed"/>
            <a:ea typeface="Helvetica Neue Bold Condensed"/>
            <a:cs typeface="Helvetica Neue Bold Condensed"/>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a:noFill/>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EEEEE"/>
            </a:solidFill>
            <a:effectLst/>
            <a:uFillTx/>
            <a:latin typeface="Helvetica Neue Bold Condensed"/>
            <a:ea typeface="Helvetica Neue Bold Condensed"/>
            <a:cs typeface="Helvetica Neue Bold Condensed"/>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6">
  <a:themeElements>
    <a:clrScheme name="New_Template6">
      <a:dk1>
        <a:srgbClr val="000000"/>
      </a:dk1>
      <a:lt1>
        <a:srgbClr val="FFFFFF"/>
      </a:lt1>
      <a:dk2>
        <a:srgbClr val="3E4044"/>
      </a:dk2>
      <a:lt2>
        <a:srgbClr val="DCDDE0"/>
      </a:lt2>
      <a:accent1>
        <a:srgbClr val="0AB8BF"/>
      </a:accent1>
      <a:accent2>
        <a:srgbClr val="82B21C"/>
      </a:accent2>
      <a:accent3>
        <a:srgbClr val="E6A629"/>
      </a:accent3>
      <a:accent4>
        <a:srgbClr val="E86F1B"/>
      </a:accent4>
      <a:accent5>
        <a:srgbClr val="C4411D"/>
      </a:accent5>
      <a:accent6>
        <a:srgbClr val="795B8C"/>
      </a:accent6>
      <a:hlink>
        <a:srgbClr val="0000FF"/>
      </a:hlink>
      <a:folHlink>
        <a:srgbClr val="FF00FF"/>
      </a:folHlink>
    </a:clrScheme>
    <a:fontScheme name="New_Template6">
      <a:majorFont>
        <a:latin typeface="Superclarendon"/>
        <a:ea typeface="Superclarendon"/>
        <a:cs typeface="Superclarendon"/>
      </a:majorFont>
      <a:minorFont>
        <a:latin typeface="Superclarendon"/>
        <a:ea typeface="Superclarendon"/>
        <a:cs typeface="Superclarendon"/>
      </a:minorFont>
    </a:fontScheme>
    <a:fmtScheme name="New_Template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EEEEEE"/>
            </a:solidFill>
            <a:effectLst>
              <a:outerShdw sx="100000" sy="100000" kx="0" ky="0" algn="b" rotWithShape="0" blurRad="25400" dist="25400" dir="2388334">
                <a:srgbClr val="000000">
                  <a:alpha val="79310"/>
                </a:srgbClr>
              </a:outerShdw>
            </a:effectLst>
            <a:uFillTx/>
            <a:latin typeface="Helvetica Neue Bold Condensed"/>
            <a:ea typeface="Helvetica Neue Bold Condensed"/>
            <a:cs typeface="Helvetica Neue Bold Condensed"/>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a:noFill/>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EEEEE"/>
            </a:solidFill>
            <a:effectLst/>
            <a:uFillTx/>
            <a:latin typeface="Helvetica Neue Bold Condensed"/>
            <a:ea typeface="Helvetica Neue Bold Condensed"/>
            <a:cs typeface="Helvetica Neue Bold Condensed"/>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